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01" r:id="rId4"/>
  </p:sldMasterIdLst>
  <p:notesMasterIdLst>
    <p:notesMasterId r:id="rId13"/>
  </p:notesMasterIdLst>
  <p:sldIdLst>
    <p:sldId id="316" r:id="rId5"/>
    <p:sldId id="332" r:id="rId6"/>
    <p:sldId id="327" r:id="rId7"/>
    <p:sldId id="258" r:id="rId8"/>
    <p:sldId id="320" r:id="rId9"/>
    <p:sldId id="322" r:id="rId10"/>
    <p:sldId id="323" r:id="rId11"/>
    <p:sldId id="324"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17 James Elkington" initials="1E" lastIdx="1" clrIdx="0">
    <p:extLst>
      <p:ext uri="{19B8F6BF-5375-455C-9EA6-DF929625EA0E}">
        <p15:presenceInfo xmlns:p15="http://schemas.microsoft.com/office/powerpoint/2012/main" userId="S::117223@combertonvc.org::ac3e9f07-1a76-44e0-8cc8-ba14a053f3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3792" autoAdjust="0"/>
  </p:normalViewPr>
  <p:slideViewPr>
    <p:cSldViewPr snapToGrid="0">
      <p:cViewPr varScale="1">
        <p:scale>
          <a:sx n="68" d="100"/>
          <a:sy n="68" d="100"/>
        </p:scale>
        <p:origin x="144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riam Segal" userId="e3f48041-0cc7-4280-be74-7e05e71cffc6" providerId="ADAL" clId="{1A505ADF-2360-4C45-A21E-679C21005ECA}"/>
    <pc:docChg chg="delSld modSld">
      <pc:chgData name="Miriam Segal" userId="e3f48041-0cc7-4280-be74-7e05e71cffc6" providerId="ADAL" clId="{1A505ADF-2360-4C45-A21E-679C21005ECA}" dt="2022-12-12T11:17:50.079" v="12" actId="5793"/>
      <pc:docMkLst>
        <pc:docMk/>
      </pc:docMkLst>
      <pc:sldChg chg="del">
        <pc:chgData name="Miriam Segal" userId="e3f48041-0cc7-4280-be74-7e05e71cffc6" providerId="ADAL" clId="{1A505ADF-2360-4C45-A21E-679C21005ECA}" dt="2022-12-12T11:17:24.739" v="1" actId="47"/>
        <pc:sldMkLst>
          <pc:docMk/>
          <pc:sldMk cId="2666412139" sldId="285"/>
        </pc:sldMkLst>
      </pc:sldChg>
      <pc:sldChg chg="modSp mod">
        <pc:chgData name="Miriam Segal" userId="e3f48041-0cc7-4280-be74-7e05e71cffc6" providerId="ADAL" clId="{1A505ADF-2360-4C45-A21E-679C21005ECA}" dt="2022-12-12T11:17:34.848" v="8" actId="20577"/>
        <pc:sldMkLst>
          <pc:docMk/>
          <pc:sldMk cId="1875101312" sldId="316"/>
        </pc:sldMkLst>
        <pc:spChg chg="mod">
          <ac:chgData name="Miriam Segal" userId="e3f48041-0cc7-4280-be74-7e05e71cffc6" providerId="ADAL" clId="{1A505ADF-2360-4C45-A21E-679C21005ECA}" dt="2022-12-12T11:17:34.848" v="8" actId="20577"/>
          <ac:spMkLst>
            <pc:docMk/>
            <pc:sldMk cId="1875101312" sldId="316"/>
            <ac:spMk id="4" creationId="{E1AED6AD-D6FB-4900-8773-D56DEAD9B9FA}"/>
          </ac:spMkLst>
        </pc:spChg>
      </pc:sldChg>
      <pc:sldChg chg="del">
        <pc:chgData name="Miriam Segal" userId="e3f48041-0cc7-4280-be74-7e05e71cffc6" providerId="ADAL" clId="{1A505ADF-2360-4C45-A21E-679C21005ECA}" dt="2022-12-12T11:17:14.839" v="0" actId="47"/>
        <pc:sldMkLst>
          <pc:docMk/>
          <pc:sldMk cId="2715423703" sldId="329"/>
        </pc:sldMkLst>
      </pc:sldChg>
      <pc:sldChg chg="modSp mod">
        <pc:chgData name="Miriam Segal" userId="e3f48041-0cc7-4280-be74-7e05e71cffc6" providerId="ADAL" clId="{1A505ADF-2360-4C45-A21E-679C21005ECA}" dt="2022-12-12T11:17:50.079" v="12" actId="5793"/>
        <pc:sldMkLst>
          <pc:docMk/>
          <pc:sldMk cId="956498296" sldId="332"/>
        </pc:sldMkLst>
        <pc:spChg chg="mod">
          <ac:chgData name="Miriam Segal" userId="e3f48041-0cc7-4280-be74-7e05e71cffc6" providerId="ADAL" clId="{1A505ADF-2360-4C45-A21E-679C21005ECA}" dt="2022-12-12T11:17:50.079" v="12" actId="5793"/>
          <ac:spMkLst>
            <pc:docMk/>
            <pc:sldMk cId="956498296" sldId="332"/>
            <ac:spMk id="3" creationId="{5F2F1E0A-D8E9-439F-8AA4-5211EDC987FF}"/>
          </ac:spMkLst>
        </pc:spChg>
      </pc:sldChg>
      <pc:sldChg chg="del">
        <pc:chgData name="Miriam Segal" userId="e3f48041-0cc7-4280-be74-7e05e71cffc6" providerId="ADAL" clId="{1A505ADF-2360-4C45-A21E-679C21005ECA}" dt="2022-12-12T11:17:24.739" v="1" actId="47"/>
        <pc:sldMkLst>
          <pc:docMk/>
          <pc:sldMk cId="2681090248" sldId="333"/>
        </pc:sldMkLst>
      </pc:sldChg>
      <pc:sldChg chg="del">
        <pc:chgData name="Miriam Segal" userId="e3f48041-0cc7-4280-be74-7e05e71cffc6" providerId="ADAL" clId="{1A505ADF-2360-4C45-A21E-679C21005ECA}" dt="2022-12-12T11:17:24.739" v="1" actId="47"/>
        <pc:sldMkLst>
          <pc:docMk/>
          <pc:sldMk cId="2990835605" sldId="334"/>
        </pc:sldMkLst>
      </pc:sldChg>
      <pc:sldChg chg="del">
        <pc:chgData name="Miriam Segal" userId="e3f48041-0cc7-4280-be74-7e05e71cffc6" providerId="ADAL" clId="{1A505ADF-2360-4C45-A21E-679C21005ECA}" dt="2022-12-12T11:17:24.739" v="1" actId="47"/>
        <pc:sldMkLst>
          <pc:docMk/>
          <pc:sldMk cId="1833911461" sldId="335"/>
        </pc:sldMkLst>
      </pc:sldChg>
      <pc:sldChg chg="del">
        <pc:chgData name="Miriam Segal" userId="e3f48041-0cc7-4280-be74-7e05e71cffc6" providerId="ADAL" clId="{1A505ADF-2360-4C45-A21E-679C21005ECA}" dt="2022-12-12T11:17:24.739" v="1" actId="47"/>
        <pc:sldMkLst>
          <pc:docMk/>
          <pc:sldMk cId="283027228" sldId="33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913706E8-F80E-4B69-B290-24E7FF6F46DE}" type="datetimeFigureOut">
              <a:rPr lang="en-GB" smtClean="0"/>
              <a:t>12/12/2022</a:t>
            </a:fld>
            <a:endParaRPr lang="en-GB"/>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76131E84-F287-43B1-95B8-4C49DB47AB8C}" type="slidenum">
              <a:rPr lang="en-GB" smtClean="0"/>
              <a:t>‹#›</a:t>
            </a:fld>
            <a:endParaRPr lang="en-GB"/>
          </a:p>
        </p:txBody>
      </p:sp>
    </p:spTree>
    <p:extLst>
      <p:ext uri="{BB962C8B-B14F-4D97-AF65-F5344CB8AC3E}">
        <p14:creationId xmlns:p14="http://schemas.microsoft.com/office/powerpoint/2010/main" val="15253964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INTRODUCTION : Charlie </a:t>
            </a:r>
          </a:p>
          <a:p>
            <a:endParaRPr lang="en-GB" dirty="0"/>
          </a:p>
          <a:p>
            <a:endParaRPr lang="en-GB" dirty="0"/>
          </a:p>
        </p:txBody>
      </p:sp>
      <p:sp>
        <p:nvSpPr>
          <p:cNvPr id="4" name="Slide Number Placeholder 3"/>
          <p:cNvSpPr>
            <a:spLocks noGrp="1"/>
          </p:cNvSpPr>
          <p:nvPr>
            <p:ph type="sldNum" sz="quarter" idx="5"/>
          </p:nvPr>
        </p:nvSpPr>
        <p:spPr/>
        <p:txBody>
          <a:bodyPr/>
          <a:lstStyle/>
          <a:p>
            <a:fld id="{76131E84-F287-43B1-95B8-4C49DB47AB8C}" type="slidenum">
              <a:rPr lang="en-GB" smtClean="0"/>
              <a:t>1</a:t>
            </a:fld>
            <a:endParaRPr lang="en-GB"/>
          </a:p>
        </p:txBody>
      </p:sp>
    </p:spTree>
    <p:extLst>
      <p:ext uri="{BB962C8B-B14F-4D97-AF65-F5344CB8AC3E}">
        <p14:creationId xmlns:p14="http://schemas.microsoft.com/office/powerpoint/2010/main" val="25184346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Charlie </a:t>
            </a:r>
          </a:p>
        </p:txBody>
      </p:sp>
      <p:sp>
        <p:nvSpPr>
          <p:cNvPr id="4" name="Slide Number Placeholder 3"/>
          <p:cNvSpPr>
            <a:spLocks noGrp="1"/>
          </p:cNvSpPr>
          <p:nvPr>
            <p:ph type="sldNum" sz="quarter" idx="5"/>
          </p:nvPr>
        </p:nvSpPr>
        <p:spPr/>
        <p:txBody>
          <a:bodyPr/>
          <a:lstStyle/>
          <a:p>
            <a:fld id="{76131E84-F287-43B1-95B8-4C49DB47AB8C}" type="slidenum">
              <a:rPr lang="en-GB" smtClean="0"/>
              <a:t>2</a:t>
            </a:fld>
            <a:endParaRPr lang="en-GB"/>
          </a:p>
        </p:txBody>
      </p:sp>
    </p:spTree>
    <p:extLst>
      <p:ext uri="{BB962C8B-B14F-4D97-AF65-F5344CB8AC3E}">
        <p14:creationId xmlns:p14="http://schemas.microsoft.com/office/powerpoint/2010/main" val="11107471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ROLES PART 1 : Diya</a:t>
            </a:r>
          </a:p>
        </p:txBody>
      </p:sp>
      <p:sp>
        <p:nvSpPr>
          <p:cNvPr id="4" name="Slide Number Placeholder 3"/>
          <p:cNvSpPr>
            <a:spLocks noGrp="1"/>
          </p:cNvSpPr>
          <p:nvPr>
            <p:ph type="sldNum" sz="quarter" idx="5"/>
          </p:nvPr>
        </p:nvSpPr>
        <p:spPr/>
        <p:txBody>
          <a:bodyPr/>
          <a:lstStyle/>
          <a:p>
            <a:fld id="{76131E84-F287-43B1-95B8-4C49DB47AB8C}" type="slidenum">
              <a:rPr lang="en-GB" smtClean="0"/>
              <a:t>3</a:t>
            </a:fld>
            <a:endParaRPr lang="en-GB"/>
          </a:p>
        </p:txBody>
      </p:sp>
    </p:spTree>
    <p:extLst>
      <p:ext uri="{BB962C8B-B14F-4D97-AF65-F5344CB8AC3E}">
        <p14:creationId xmlns:p14="http://schemas.microsoft.com/office/powerpoint/2010/main" val="26260826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Diya </a:t>
            </a:r>
          </a:p>
        </p:txBody>
      </p:sp>
      <p:sp>
        <p:nvSpPr>
          <p:cNvPr id="4" name="Slide Number Placeholder 3"/>
          <p:cNvSpPr>
            <a:spLocks noGrp="1"/>
          </p:cNvSpPr>
          <p:nvPr>
            <p:ph type="sldNum" sz="quarter" idx="5"/>
          </p:nvPr>
        </p:nvSpPr>
        <p:spPr/>
        <p:txBody>
          <a:bodyPr/>
          <a:lstStyle/>
          <a:p>
            <a:fld id="{76131E84-F287-43B1-95B8-4C49DB47AB8C}" type="slidenum">
              <a:rPr lang="en-GB" smtClean="0"/>
              <a:t>4</a:t>
            </a:fld>
            <a:endParaRPr lang="en-GB"/>
          </a:p>
        </p:txBody>
      </p:sp>
    </p:spTree>
    <p:extLst>
      <p:ext uri="{BB962C8B-B14F-4D97-AF65-F5344CB8AC3E}">
        <p14:creationId xmlns:p14="http://schemas.microsoft.com/office/powerpoint/2010/main" val="42740618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Diya </a:t>
            </a:r>
          </a:p>
        </p:txBody>
      </p:sp>
      <p:sp>
        <p:nvSpPr>
          <p:cNvPr id="4" name="Slide Number Placeholder 3"/>
          <p:cNvSpPr>
            <a:spLocks noGrp="1"/>
          </p:cNvSpPr>
          <p:nvPr>
            <p:ph type="sldNum" sz="quarter" idx="5"/>
          </p:nvPr>
        </p:nvSpPr>
        <p:spPr/>
        <p:txBody>
          <a:bodyPr/>
          <a:lstStyle/>
          <a:p>
            <a:fld id="{76131E84-F287-43B1-95B8-4C49DB47AB8C}" type="slidenum">
              <a:rPr lang="en-GB" smtClean="0"/>
              <a:t>5</a:t>
            </a:fld>
            <a:endParaRPr lang="en-GB"/>
          </a:p>
        </p:txBody>
      </p:sp>
    </p:spTree>
    <p:extLst>
      <p:ext uri="{BB962C8B-B14F-4D97-AF65-F5344CB8AC3E}">
        <p14:creationId xmlns:p14="http://schemas.microsoft.com/office/powerpoint/2010/main" val="41030169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Krisha</a:t>
            </a:r>
          </a:p>
          <a:p>
            <a:r>
              <a:rPr lang="en-US" dirty="0">
                <a:cs typeface="Calibri"/>
              </a:rPr>
              <a:t>  </a:t>
            </a:r>
          </a:p>
        </p:txBody>
      </p:sp>
      <p:sp>
        <p:nvSpPr>
          <p:cNvPr id="4" name="Slide Number Placeholder 3"/>
          <p:cNvSpPr>
            <a:spLocks noGrp="1"/>
          </p:cNvSpPr>
          <p:nvPr>
            <p:ph type="sldNum" sz="quarter" idx="5"/>
          </p:nvPr>
        </p:nvSpPr>
        <p:spPr/>
        <p:txBody>
          <a:bodyPr/>
          <a:lstStyle/>
          <a:p>
            <a:fld id="{76131E84-F287-43B1-95B8-4C49DB47AB8C}" type="slidenum">
              <a:rPr lang="en-GB" smtClean="0"/>
              <a:t>6</a:t>
            </a:fld>
            <a:endParaRPr lang="en-GB"/>
          </a:p>
        </p:txBody>
      </p:sp>
    </p:spTree>
    <p:extLst>
      <p:ext uri="{BB962C8B-B14F-4D97-AF65-F5344CB8AC3E}">
        <p14:creationId xmlns:p14="http://schemas.microsoft.com/office/powerpoint/2010/main" val="14211335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Krisha </a:t>
            </a:r>
          </a:p>
        </p:txBody>
      </p:sp>
      <p:sp>
        <p:nvSpPr>
          <p:cNvPr id="4" name="Slide Number Placeholder 3"/>
          <p:cNvSpPr>
            <a:spLocks noGrp="1"/>
          </p:cNvSpPr>
          <p:nvPr>
            <p:ph type="sldNum" sz="quarter" idx="5"/>
          </p:nvPr>
        </p:nvSpPr>
        <p:spPr/>
        <p:txBody>
          <a:bodyPr/>
          <a:lstStyle/>
          <a:p>
            <a:fld id="{76131E84-F287-43B1-95B8-4C49DB47AB8C}" type="slidenum">
              <a:rPr lang="en-GB" smtClean="0"/>
              <a:t>7</a:t>
            </a:fld>
            <a:endParaRPr lang="en-GB"/>
          </a:p>
        </p:txBody>
      </p:sp>
    </p:spTree>
    <p:extLst>
      <p:ext uri="{BB962C8B-B14F-4D97-AF65-F5344CB8AC3E}">
        <p14:creationId xmlns:p14="http://schemas.microsoft.com/office/powerpoint/2010/main" val="1315725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Krisha</a:t>
            </a:r>
          </a:p>
          <a:p>
            <a:endParaRPr lang="en-US" dirty="0">
              <a:cs typeface="Calibri"/>
            </a:endParaRPr>
          </a:p>
          <a:p>
            <a:r>
              <a:rPr lang="en-US" dirty="0">
                <a:cs typeface="Calibri"/>
              </a:rPr>
              <a:t>Potential things to say:</a:t>
            </a:r>
          </a:p>
          <a:p>
            <a:r>
              <a:rPr lang="en-US" dirty="0">
                <a:cs typeface="Calibri"/>
              </a:rPr>
              <a:t>Rights respecting schools prefect- include leading assemblies and  promote events on rights respecting school matters. You will attend meetings twice a half term and work with year and charity prefects to raise awareness around the school.</a:t>
            </a:r>
          </a:p>
          <a:p>
            <a:r>
              <a:rPr lang="en-US" dirty="0">
                <a:cs typeface="Calibri"/>
              </a:rPr>
              <a:t>Well, being prefect- this role includes promoting positive mental health and well being around the school, you will be involved in presenting assemblies and develop strategies to support mental health and wellbeing in school.</a:t>
            </a:r>
          </a:p>
        </p:txBody>
      </p:sp>
      <p:sp>
        <p:nvSpPr>
          <p:cNvPr id="4" name="Slide Number Placeholder 3"/>
          <p:cNvSpPr>
            <a:spLocks noGrp="1"/>
          </p:cNvSpPr>
          <p:nvPr>
            <p:ph type="sldNum" sz="quarter" idx="5"/>
          </p:nvPr>
        </p:nvSpPr>
        <p:spPr/>
        <p:txBody>
          <a:bodyPr/>
          <a:lstStyle/>
          <a:p>
            <a:fld id="{76131E84-F287-43B1-95B8-4C49DB47AB8C}" type="slidenum">
              <a:rPr lang="en-GB" smtClean="0"/>
              <a:t>8</a:t>
            </a:fld>
            <a:endParaRPr lang="en-GB"/>
          </a:p>
        </p:txBody>
      </p:sp>
    </p:spTree>
    <p:extLst>
      <p:ext uri="{BB962C8B-B14F-4D97-AF65-F5344CB8AC3E}">
        <p14:creationId xmlns:p14="http://schemas.microsoft.com/office/powerpoint/2010/main" val="29613670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841678" y="251710"/>
            <a:ext cx="5460643" cy="1784194"/>
          </a:xfrm>
        </p:spPr>
        <p:txBody>
          <a:bodyPr anchor="b"/>
          <a:lstStyle>
            <a:lvl1pPr algn="ctr">
              <a:defRPr sz="4500"/>
            </a:lvl1pPr>
          </a:lstStyle>
          <a:p>
            <a:r>
              <a:rPr lang="en-US"/>
              <a:t>Click to edit Master title style</a:t>
            </a:r>
            <a:endParaRPr lang="en-GB"/>
          </a:p>
        </p:txBody>
      </p:sp>
      <p:sp>
        <p:nvSpPr>
          <p:cNvPr id="3" name="Subtitle 2"/>
          <p:cNvSpPr>
            <a:spLocks noGrp="1"/>
          </p:cNvSpPr>
          <p:nvPr>
            <p:ph type="subTitle" idx="1"/>
          </p:nvPr>
        </p:nvSpPr>
        <p:spPr>
          <a:xfrm>
            <a:off x="1841678" y="2275514"/>
            <a:ext cx="5460643"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cxnSp>
        <p:nvCxnSpPr>
          <p:cNvPr id="7" name="Straight Connector 6"/>
          <p:cNvCxnSpPr/>
          <p:nvPr userDrawn="1"/>
        </p:nvCxnSpPr>
        <p:spPr>
          <a:xfrm>
            <a:off x="0" y="6823934"/>
            <a:ext cx="9144001" cy="0"/>
          </a:xfrm>
          <a:prstGeom prst="line">
            <a:avLst/>
          </a:prstGeom>
          <a:ln w="571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5796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61BEF0D-F0BB-DE4B-95CE-6DB70DBA9567}" type="datetimeFigureOut">
              <a:rPr lang="en-US" smtClean="0"/>
              <a:pPr/>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079866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61BEF0D-F0BB-DE4B-95CE-6DB70DBA9567}" type="datetimeFigureOut">
              <a:rPr lang="en-US" smtClean="0"/>
              <a:pPr/>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949754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61BEF0D-F0BB-DE4B-95CE-6DB70DBA9567}" type="datetimeFigureOut">
              <a:rPr lang="en-US" smtClean="0"/>
              <a:pPr/>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865807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097045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61BEF0D-F0BB-DE4B-95CE-6DB70DBA9567}" type="datetimeFigureOut">
              <a:rPr lang="en-US" smtClean="0"/>
              <a:pPr/>
              <a:t>12/12/2022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849225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61BEF0D-F0BB-DE4B-95CE-6DB70DBA9567}" type="datetimeFigureOut">
              <a:rPr lang="en-US" smtClean="0"/>
              <a:pPr/>
              <a:t>12/12/2022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endParaRPr lang="en-US"/>
          </a:p>
        </p:txBody>
      </p:sp>
    </p:spTree>
    <p:extLst>
      <p:ext uri="{BB962C8B-B14F-4D97-AF65-F5344CB8AC3E}">
        <p14:creationId xmlns:p14="http://schemas.microsoft.com/office/powerpoint/2010/main" val="3914447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61BEF0D-F0BB-DE4B-95CE-6DB70DBA9567}" type="datetimeFigureOut">
              <a:rPr lang="en-US" smtClean="0"/>
              <a:pPr/>
              <a:t>12/12/2022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157347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12/12/2022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467611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535455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endParaRPr lang="en-US"/>
          </a:p>
        </p:txBody>
      </p:sp>
    </p:spTree>
    <p:extLst>
      <p:ext uri="{BB962C8B-B14F-4D97-AF65-F5344CB8AC3E}">
        <p14:creationId xmlns:p14="http://schemas.microsoft.com/office/powerpoint/2010/main" val="40589325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61BEF0D-F0BB-DE4B-95CE-6DB70DBA9567}" type="datetimeFigureOut">
              <a:rPr lang="en-US" smtClean="0"/>
              <a:pPr/>
              <a:t>12/12/2022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en-US"/>
          </a:p>
        </p:txBody>
      </p:sp>
      <p:cxnSp>
        <p:nvCxnSpPr>
          <p:cNvPr id="8" name="Straight Connector 7"/>
          <p:cNvCxnSpPr/>
          <p:nvPr userDrawn="1"/>
        </p:nvCxnSpPr>
        <p:spPr>
          <a:xfrm>
            <a:off x="0" y="6858000"/>
            <a:ext cx="9144001" cy="0"/>
          </a:xfrm>
          <a:prstGeom prst="line">
            <a:avLst/>
          </a:prstGeom>
          <a:ln w="571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269911"/>
      </p:ext>
    </p:extLst>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 id="2147483807" r:id="rId6"/>
    <p:sldLayoutId id="2147483808" r:id="rId7"/>
    <p:sldLayoutId id="2147483809" r:id="rId8"/>
    <p:sldLayoutId id="2147483810" r:id="rId9"/>
    <p:sldLayoutId id="2147483811" r:id="rId10"/>
    <p:sldLayoutId id="2147483812" r:id="rId11"/>
  </p:sldLayoutIdLst>
  <p:txStyles>
    <p:titleStyle>
      <a:lvl1pPr algn="l" defTabSz="685800" rtl="0" eaLnBrk="1" latinLnBrk="0" hangingPunct="1">
        <a:lnSpc>
          <a:spcPct val="90000"/>
        </a:lnSpc>
        <a:spcBef>
          <a:spcPct val="0"/>
        </a:spcBef>
        <a:buNone/>
        <a:defRPr sz="3300" b="1" kern="1200">
          <a:solidFill>
            <a:schemeClr val="bg2">
              <a:lumMod val="50000"/>
            </a:schemeClr>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bg2">
              <a:lumMod val="2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bg2">
              <a:lumMod val="2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bg2">
              <a:lumMod val="2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bg2">
              <a:lumMod val="2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bg2">
              <a:lumMod val="2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1AED6AD-D6FB-4900-8773-D56DEAD9B9FA}"/>
              </a:ext>
            </a:extLst>
          </p:cNvPr>
          <p:cNvSpPr>
            <a:spLocks noGrp="1"/>
          </p:cNvSpPr>
          <p:nvPr>
            <p:ph type="title"/>
          </p:nvPr>
        </p:nvSpPr>
        <p:spPr>
          <a:xfrm>
            <a:off x="1805767" y="2671859"/>
            <a:ext cx="5694490" cy="942198"/>
          </a:xfrm>
        </p:spPr>
        <p:txBody>
          <a:bodyPr/>
          <a:lstStyle/>
          <a:p>
            <a:r>
              <a:rPr lang="en-GB" dirty="0"/>
              <a:t>Prefect Roles</a:t>
            </a:r>
          </a:p>
        </p:txBody>
      </p:sp>
    </p:spTree>
    <p:extLst>
      <p:ext uri="{BB962C8B-B14F-4D97-AF65-F5344CB8AC3E}">
        <p14:creationId xmlns:p14="http://schemas.microsoft.com/office/powerpoint/2010/main" val="1875101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2F38C-531D-47A2-B271-3CAB18BB867B}"/>
              </a:ext>
            </a:extLst>
          </p:cNvPr>
          <p:cNvSpPr>
            <a:spLocks noGrp="1"/>
          </p:cNvSpPr>
          <p:nvPr>
            <p:ph type="title"/>
          </p:nvPr>
        </p:nvSpPr>
        <p:spPr/>
        <p:txBody>
          <a:bodyPr/>
          <a:lstStyle/>
          <a:p>
            <a:r>
              <a:rPr lang="en-GB" sz="3600" dirty="0">
                <a:effectLst/>
                <a:latin typeface="Calibri" panose="020F0502020204030204" pitchFamily="34" charset="0"/>
                <a:ea typeface="Calibri" panose="020F0502020204030204" pitchFamily="34" charset="0"/>
                <a:cs typeface="Times New Roman" panose="02020603050405020304" pitchFamily="18" charset="0"/>
              </a:rPr>
              <a:t>Prefects</a:t>
            </a:r>
            <a:endParaRPr lang="en-US" dirty="0"/>
          </a:p>
        </p:txBody>
      </p:sp>
      <p:sp>
        <p:nvSpPr>
          <p:cNvPr id="3" name="Content Placeholder 2">
            <a:extLst>
              <a:ext uri="{FF2B5EF4-FFF2-40B4-BE49-F238E27FC236}">
                <a16:creationId xmlns:a16="http://schemas.microsoft.com/office/drawing/2014/main" id="{5F2F1E0A-D8E9-439F-8AA4-5211EDC987FF}"/>
              </a:ext>
            </a:extLst>
          </p:cNvPr>
          <p:cNvSpPr>
            <a:spLocks noGrp="1"/>
          </p:cNvSpPr>
          <p:nvPr>
            <p:ph idx="1"/>
          </p:nvPr>
        </p:nvSpPr>
        <p:spPr/>
        <p:txBody>
          <a:bodyPr>
            <a:normAutofit/>
          </a:bodyPr>
          <a:lstStyle/>
          <a:p>
            <a:r>
              <a:rPr lang="en-GB" sz="2400" dirty="0">
                <a:effectLst/>
                <a:latin typeface="Calibri" panose="020F0502020204030204" pitchFamily="34" charset="0"/>
                <a:ea typeface="Calibri" panose="020F0502020204030204" pitchFamily="34" charset="0"/>
              </a:rPr>
              <a:t>This is a great opportunity to take on a leadership role at CVC</a:t>
            </a:r>
          </a:p>
          <a:p>
            <a:r>
              <a:rPr lang="en-GB" sz="2400" dirty="0">
                <a:effectLst/>
                <a:latin typeface="Calibri" panose="020F0502020204030204" pitchFamily="34" charset="0"/>
                <a:ea typeface="Calibri" panose="020F0502020204030204" pitchFamily="34" charset="0"/>
              </a:rPr>
              <a:t>You will develop some of the following skills: communication skills, approachable, organised, working as a team, working with peers and staff etc. </a:t>
            </a:r>
          </a:p>
          <a:p>
            <a:pPr marL="173990" indent="-173990" algn="l" fontAlgn="base">
              <a:spcBef>
                <a:spcPts val="750"/>
              </a:spcBef>
            </a:pPr>
            <a:r>
              <a:rPr lang="en-GB" sz="2400" dirty="0">
                <a:effectLst/>
                <a:latin typeface="Calibri" panose="020F0502020204030204" pitchFamily="34" charset="0"/>
                <a:ea typeface="Calibri" panose="020F0502020204030204" pitchFamily="34" charset="0"/>
              </a:rPr>
              <a:t>There are many different prefect roles on offer from </a:t>
            </a:r>
            <a:r>
              <a:rPr lang="en-US" sz="2400" dirty="0">
                <a:solidFill>
                  <a:srgbClr val="3B3838"/>
                </a:solidFill>
                <a:effectLst/>
                <a:latin typeface="Calibri" panose="020F0502020204030204" pitchFamily="34" charset="0"/>
                <a:ea typeface="Calibri" panose="020F0502020204030204" pitchFamily="34" charset="0"/>
                <a:cs typeface="Calibri" panose="020F0502020204030204" pitchFamily="34" charset="0"/>
              </a:rPr>
              <a:t>T</a:t>
            </a:r>
            <a:r>
              <a:rPr lang="en-US" sz="2400" b="0" i="0" dirty="0">
                <a:solidFill>
                  <a:srgbClr val="3B3838"/>
                </a:solidFill>
                <a:effectLst/>
                <a:latin typeface="Calibri" panose="020F0502020204030204" pitchFamily="34" charset="0"/>
                <a:cs typeface="Calibri" panose="020F0502020204030204" pitchFamily="34" charset="0"/>
              </a:rPr>
              <a:t>our Prefects, Interview Prefects, Event Prefects, Yearbook Prefects, Equality and Diversity Prefects, Environment Prefect, RRS Prefect, Wellbeing Prefect</a:t>
            </a:r>
            <a:endParaRPr lang="en-US" sz="2400" b="0" i="0" dirty="0">
              <a:solidFill>
                <a:srgbClr val="000000"/>
              </a:solidFill>
              <a:effectLst/>
              <a:latin typeface="Calibri" panose="020F0502020204030204" pitchFamily="34" charset="0"/>
              <a:cs typeface="Calibri" panose="020F0502020204030204" pitchFamily="34" charset="0"/>
            </a:endParaRPr>
          </a:p>
          <a:p>
            <a:pPr marL="0" indent="0">
              <a:buNone/>
            </a:pPr>
            <a:endParaRPr lang="en-US" sz="2400" dirty="0"/>
          </a:p>
        </p:txBody>
      </p:sp>
    </p:spTree>
    <p:extLst>
      <p:ext uri="{BB962C8B-B14F-4D97-AF65-F5344CB8AC3E}">
        <p14:creationId xmlns:p14="http://schemas.microsoft.com/office/powerpoint/2010/main" val="956498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2E9F074-CDC9-4EAD-8FE2-96DB022B4BB9}"/>
              </a:ext>
            </a:extLst>
          </p:cNvPr>
          <p:cNvSpPr>
            <a:spLocks noGrp="1"/>
          </p:cNvSpPr>
          <p:nvPr>
            <p:ph type="title"/>
          </p:nvPr>
        </p:nvSpPr>
        <p:spPr/>
        <p:txBody>
          <a:bodyPr/>
          <a:lstStyle/>
          <a:p>
            <a:r>
              <a:rPr lang="en-GB" dirty="0"/>
              <a:t>Roles available </a:t>
            </a:r>
            <a:endParaRPr lang="en-US" dirty="0"/>
          </a:p>
        </p:txBody>
      </p:sp>
      <p:sp>
        <p:nvSpPr>
          <p:cNvPr id="5" name="Content Placeholder 4">
            <a:extLst>
              <a:ext uri="{FF2B5EF4-FFF2-40B4-BE49-F238E27FC236}">
                <a16:creationId xmlns:a16="http://schemas.microsoft.com/office/drawing/2014/main" id="{266101DB-76D6-4728-89AC-5054524D7A4E}"/>
              </a:ext>
            </a:extLst>
          </p:cNvPr>
          <p:cNvSpPr>
            <a:spLocks noGrp="1"/>
          </p:cNvSpPr>
          <p:nvPr>
            <p:ph idx="1"/>
          </p:nvPr>
        </p:nvSpPr>
        <p:spPr>
          <a:xfrm>
            <a:off x="628650" y="1690689"/>
            <a:ext cx="7886700" cy="4868668"/>
          </a:xfrm>
        </p:spPr>
        <p:txBody>
          <a:bodyPr>
            <a:normAutofit/>
          </a:bodyPr>
          <a:lstStyle/>
          <a:p>
            <a:pPr marL="173990" indent="-173990" algn="l" fontAlgn="base">
              <a:spcBef>
                <a:spcPts val="750"/>
              </a:spcBef>
            </a:pPr>
            <a:r>
              <a:rPr lang="en-US" sz="2400" b="0" i="0" dirty="0">
                <a:solidFill>
                  <a:srgbClr val="3B3838"/>
                </a:solidFill>
                <a:effectLst/>
                <a:latin typeface="Calibri" panose="020F0502020204030204" pitchFamily="34" charset="0"/>
                <a:cs typeface="Calibri" panose="020F0502020204030204" pitchFamily="34" charset="0"/>
              </a:rPr>
              <a:t>Tour Prefects</a:t>
            </a:r>
            <a:endParaRPr lang="en-US" sz="2400" b="0" i="0" dirty="0">
              <a:solidFill>
                <a:srgbClr val="000000"/>
              </a:solidFill>
              <a:effectLst/>
              <a:latin typeface="Calibri" panose="020F0502020204030204" pitchFamily="34" charset="0"/>
              <a:cs typeface="Calibri" panose="020F0502020204030204" pitchFamily="34" charset="0"/>
            </a:endParaRPr>
          </a:p>
          <a:p>
            <a:pPr marL="173990" indent="-173990" algn="l" fontAlgn="base">
              <a:spcBef>
                <a:spcPts val="750"/>
              </a:spcBef>
            </a:pPr>
            <a:r>
              <a:rPr lang="en-US" sz="2400" b="0" i="0" dirty="0">
                <a:solidFill>
                  <a:srgbClr val="3B3838"/>
                </a:solidFill>
                <a:effectLst/>
                <a:latin typeface="Calibri" panose="020F0502020204030204" pitchFamily="34" charset="0"/>
                <a:cs typeface="Calibri" panose="020F0502020204030204" pitchFamily="34" charset="0"/>
              </a:rPr>
              <a:t>Interview Prefects</a:t>
            </a:r>
            <a:endParaRPr lang="en-US" sz="2400" b="0" i="0" dirty="0">
              <a:solidFill>
                <a:srgbClr val="000000"/>
              </a:solidFill>
              <a:effectLst/>
              <a:latin typeface="Calibri" panose="020F0502020204030204" pitchFamily="34" charset="0"/>
              <a:cs typeface="Calibri" panose="020F0502020204030204" pitchFamily="34" charset="0"/>
            </a:endParaRPr>
          </a:p>
          <a:p>
            <a:pPr marL="173990" indent="-173990" algn="l" fontAlgn="base">
              <a:spcBef>
                <a:spcPts val="750"/>
              </a:spcBef>
            </a:pPr>
            <a:r>
              <a:rPr lang="en-US" sz="2400" b="0" i="0" dirty="0">
                <a:solidFill>
                  <a:srgbClr val="3B3838"/>
                </a:solidFill>
                <a:effectLst/>
                <a:latin typeface="Calibri" panose="020F0502020204030204" pitchFamily="34" charset="0"/>
                <a:cs typeface="Calibri" panose="020F0502020204030204" pitchFamily="34" charset="0"/>
              </a:rPr>
              <a:t>Event Prefects (encompassing open and option, celebration day, winter and may ball)</a:t>
            </a:r>
            <a:endParaRPr lang="en-US" sz="2400" b="0" i="0" dirty="0">
              <a:solidFill>
                <a:srgbClr val="000000"/>
              </a:solidFill>
              <a:effectLst/>
              <a:latin typeface="Calibri" panose="020F0502020204030204" pitchFamily="34" charset="0"/>
              <a:cs typeface="Calibri" panose="020F0502020204030204" pitchFamily="34" charset="0"/>
            </a:endParaRPr>
          </a:p>
          <a:p>
            <a:pPr marL="173990" indent="-173990" algn="l" fontAlgn="base">
              <a:spcBef>
                <a:spcPts val="750"/>
              </a:spcBef>
            </a:pPr>
            <a:r>
              <a:rPr lang="en-US" sz="2400" b="0" i="0" dirty="0">
                <a:solidFill>
                  <a:srgbClr val="3B3838"/>
                </a:solidFill>
                <a:effectLst/>
                <a:latin typeface="Calibri" panose="020F0502020204030204" pitchFamily="34" charset="0"/>
                <a:cs typeface="Calibri" panose="020F0502020204030204" pitchFamily="34" charset="0"/>
              </a:rPr>
              <a:t>Yearbook Prefects</a:t>
            </a:r>
            <a:endParaRPr lang="en-US" sz="2400" b="0" i="0" dirty="0">
              <a:solidFill>
                <a:srgbClr val="000000"/>
              </a:solidFill>
              <a:effectLst/>
              <a:latin typeface="Calibri" panose="020F0502020204030204" pitchFamily="34" charset="0"/>
              <a:cs typeface="Calibri" panose="020F0502020204030204" pitchFamily="34" charset="0"/>
            </a:endParaRPr>
          </a:p>
          <a:p>
            <a:pPr marL="173990" indent="-173990" algn="l" fontAlgn="base">
              <a:spcBef>
                <a:spcPts val="750"/>
              </a:spcBef>
            </a:pPr>
            <a:r>
              <a:rPr lang="en-US" sz="2400" b="0" i="0" dirty="0">
                <a:solidFill>
                  <a:srgbClr val="3B3838"/>
                </a:solidFill>
                <a:effectLst/>
                <a:latin typeface="Calibri" panose="020F0502020204030204" pitchFamily="34" charset="0"/>
                <a:cs typeface="Calibri" panose="020F0502020204030204" pitchFamily="34" charset="0"/>
              </a:rPr>
              <a:t>Equality and Diversity Prefects</a:t>
            </a:r>
            <a:endParaRPr lang="en-US" sz="2400" b="0" i="0" dirty="0">
              <a:solidFill>
                <a:srgbClr val="000000"/>
              </a:solidFill>
              <a:effectLst/>
              <a:latin typeface="Calibri" panose="020F0502020204030204" pitchFamily="34" charset="0"/>
              <a:cs typeface="Calibri" panose="020F0502020204030204" pitchFamily="34" charset="0"/>
            </a:endParaRPr>
          </a:p>
          <a:p>
            <a:pPr marL="173990" indent="-173990" algn="l" fontAlgn="base">
              <a:spcBef>
                <a:spcPts val="750"/>
              </a:spcBef>
            </a:pPr>
            <a:r>
              <a:rPr lang="en-US" sz="2400" b="0" i="0" dirty="0">
                <a:solidFill>
                  <a:srgbClr val="3B3838"/>
                </a:solidFill>
                <a:effectLst/>
                <a:latin typeface="Calibri" panose="020F0502020204030204" pitchFamily="34" charset="0"/>
                <a:cs typeface="Calibri" panose="020F0502020204030204" pitchFamily="34" charset="0"/>
              </a:rPr>
              <a:t>Environment Prefect</a:t>
            </a:r>
            <a:endParaRPr lang="en-US" sz="2400" b="0" i="0" dirty="0">
              <a:solidFill>
                <a:srgbClr val="000000"/>
              </a:solidFill>
              <a:effectLst/>
              <a:latin typeface="Calibri" panose="020F0502020204030204" pitchFamily="34" charset="0"/>
              <a:cs typeface="Calibri" panose="020F0502020204030204" pitchFamily="34" charset="0"/>
            </a:endParaRPr>
          </a:p>
          <a:p>
            <a:pPr marL="173990" indent="-173990" algn="l" fontAlgn="base">
              <a:spcBef>
                <a:spcPts val="750"/>
              </a:spcBef>
            </a:pPr>
            <a:r>
              <a:rPr lang="en-US" sz="2400" b="0" i="0" dirty="0">
                <a:solidFill>
                  <a:srgbClr val="3B3838"/>
                </a:solidFill>
                <a:effectLst/>
                <a:latin typeface="Calibri" panose="020F0502020204030204" pitchFamily="34" charset="0"/>
                <a:cs typeface="Calibri" panose="020F0502020204030204" pitchFamily="34" charset="0"/>
              </a:rPr>
              <a:t>Rights Respecting Schools Prefect</a:t>
            </a:r>
            <a:endParaRPr lang="en-US" sz="2400" b="0" i="0" dirty="0">
              <a:solidFill>
                <a:srgbClr val="000000"/>
              </a:solidFill>
              <a:effectLst/>
              <a:latin typeface="Calibri" panose="020F0502020204030204" pitchFamily="34" charset="0"/>
              <a:cs typeface="Calibri" panose="020F0502020204030204" pitchFamily="34" charset="0"/>
            </a:endParaRPr>
          </a:p>
          <a:p>
            <a:pPr marL="173990" indent="-173990" algn="l" fontAlgn="base">
              <a:spcBef>
                <a:spcPts val="750"/>
              </a:spcBef>
            </a:pPr>
            <a:r>
              <a:rPr lang="en-US" sz="2400" b="0" i="0" dirty="0">
                <a:solidFill>
                  <a:srgbClr val="3B3838"/>
                </a:solidFill>
                <a:effectLst/>
                <a:latin typeface="Calibri" panose="020F0502020204030204" pitchFamily="34" charset="0"/>
                <a:cs typeface="Calibri" panose="020F0502020204030204" pitchFamily="34" charset="0"/>
              </a:rPr>
              <a:t>Wellbeing Prefect</a:t>
            </a:r>
            <a:endParaRPr lang="en-US" sz="2400" b="0" i="0" dirty="0">
              <a:solidFill>
                <a:srgbClr val="000000"/>
              </a:solidFill>
              <a:effectLst/>
              <a:latin typeface="Calibri" panose="020F0502020204030204" pitchFamily="34" charset="0"/>
              <a:cs typeface="Calibri" panose="020F0502020204030204" pitchFamily="34" charset="0"/>
            </a:endParaRPr>
          </a:p>
          <a:p>
            <a:endParaRPr lang="en-GB" dirty="0">
              <a:latin typeface="Calibri" panose="020F0502020204030204" pitchFamily="34" charset="0"/>
              <a:cs typeface="Calibri" panose="020F0502020204030204" pitchFamily="34" charset="0"/>
            </a:endParaRPr>
          </a:p>
          <a:p>
            <a:endParaRPr lang="en-GB" dirty="0">
              <a:latin typeface="Calibri" panose="020F0502020204030204" pitchFamily="34" charset="0"/>
              <a:cs typeface="Calibri" panose="020F0502020204030204" pitchFamily="34" charset="0"/>
            </a:endParaRPr>
          </a:p>
          <a:p>
            <a:endParaRPr lang="en-GB" dirty="0">
              <a:latin typeface="Calibri" panose="020F0502020204030204" pitchFamily="34" charset="0"/>
              <a:cs typeface="Calibri" panose="020F0502020204030204" pitchFamily="34" charset="0"/>
            </a:endParaRPr>
          </a:p>
          <a:p>
            <a:endParaRPr lang="en-GB" dirty="0">
              <a:latin typeface="Calibri" panose="020F0502020204030204" pitchFamily="34" charset="0"/>
              <a:cs typeface="Calibri" panose="020F0502020204030204" pitchFamily="34" charset="0"/>
            </a:endParaRPr>
          </a:p>
          <a:p>
            <a:endParaRPr lang="en-GB"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93196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63"/>
          <p:cNvSpPr/>
          <p:nvPr/>
        </p:nvSpPr>
        <p:spPr>
          <a:xfrm>
            <a:off x="2096962" y="4183659"/>
            <a:ext cx="5046566" cy="230832"/>
          </a:xfrm>
          <a:prstGeom prst="rect">
            <a:avLst/>
          </a:prstGeom>
          <a:ln w="12700">
            <a:miter lim="400000"/>
          </a:ln>
          <a:extLst>
            <a:ext uri="{C572A759-6A51-4108-AA02-DFA0A04FC94B}">
              <ma14:wrappingTextBoxFlag xmlns:ma14="http://schemas.microsoft.com/office/mac/drawingml/2011/main" xmlns="" val="1"/>
            </a:ext>
          </a:extLst>
        </p:spPr>
        <p:txBody>
          <a:bodyPr wrap="square" lIns="34289" rIns="34289">
            <a:spAutoFit/>
          </a:bodyPr>
          <a:lstStyle/>
          <a:p>
            <a:pPr>
              <a:defRPr sz="1200">
                <a:latin typeface="Cambria"/>
                <a:ea typeface="Cambria"/>
                <a:cs typeface="Cambria"/>
                <a:sym typeface="Cambria"/>
              </a:defRPr>
            </a:pPr>
            <a:endParaRPr sz="900"/>
          </a:p>
        </p:txBody>
      </p:sp>
      <p:sp>
        <p:nvSpPr>
          <p:cNvPr id="9" name="Shape 175"/>
          <p:cNvSpPr/>
          <p:nvPr/>
        </p:nvSpPr>
        <p:spPr>
          <a:xfrm>
            <a:off x="2196337" y="2673741"/>
            <a:ext cx="5239496" cy="26161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defRPr sz="1100" i="1"/>
            </a:pPr>
            <a:endParaRPr/>
          </a:p>
        </p:txBody>
      </p:sp>
      <p:sp>
        <p:nvSpPr>
          <p:cNvPr id="15" name="Title 1">
            <a:extLst>
              <a:ext uri="{FF2B5EF4-FFF2-40B4-BE49-F238E27FC236}">
                <a16:creationId xmlns:a16="http://schemas.microsoft.com/office/drawing/2014/main" id="{17F96237-7E3E-43AC-8EBC-CB0D4C2A4493}"/>
              </a:ext>
            </a:extLst>
          </p:cNvPr>
          <p:cNvSpPr txBox="1">
            <a:spLocks/>
          </p:cNvSpPr>
          <p:nvPr/>
        </p:nvSpPr>
        <p:spPr>
          <a:xfrm>
            <a:off x="4572000" y="65692"/>
            <a:ext cx="3744567" cy="1325563"/>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b="1" kern="1200">
                <a:solidFill>
                  <a:schemeClr val="bg2">
                    <a:lumMod val="50000"/>
                  </a:schemeClr>
                </a:solidFill>
                <a:latin typeface="+mj-lt"/>
                <a:ea typeface="+mj-ea"/>
                <a:cs typeface="+mj-cs"/>
              </a:defRPr>
            </a:lvl1pPr>
          </a:lstStyle>
          <a:p>
            <a:r>
              <a:rPr lang="en-GB" dirty="0"/>
              <a:t>Interview Prefects</a:t>
            </a:r>
          </a:p>
        </p:txBody>
      </p:sp>
      <p:sp>
        <p:nvSpPr>
          <p:cNvPr id="16" name="Content Placeholder 2">
            <a:extLst>
              <a:ext uri="{FF2B5EF4-FFF2-40B4-BE49-F238E27FC236}">
                <a16:creationId xmlns:a16="http://schemas.microsoft.com/office/drawing/2014/main" id="{067C4C8C-6FA0-4D7B-B0CE-1FABA25D6142}"/>
              </a:ext>
            </a:extLst>
          </p:cNvPr>
          <p:cNvSpPr txBox="1">
            <a:spLocks/>
          </p:cNvSpPr>
          <p:nvPr/>
        </p:nvSpPr>
        <p:spPr>
          <a:xfrm>
            <a:off x="4816085" y="1290208"/>
            <a:ext cx="3886200" cy="4645645"/>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bg2">
                    <a:lumMod val="2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bg2">
                    <a:lumMod val="2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bg2">
                    <a:lumMod val="2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bg2">
                    <a:lumMod val="2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bg2">
                    <a:lumMod val="2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defRPr sz="1200" u="sng"/>
            </a:pPr>
            <a:r>
              <a:rPr lang="en-GB" sz="1500" b="1" u="sng" dirty="0">
                <a:solidFill>
                  <a:schemeClr val="tx1"/>
                </a:solidFill>
                <a:latin typeface="Calibri" panose="020F0502020204030204" pitchFamily="34" charset="0"/>
                <a:cs typeface="Calibri" panose="020F0502020204030204" pitchFamily="34" charset="0"/>
              </a:rPr>
              <a:t>Lead Member of staff</a:t>
            </a:r>
          </a:p>
          <a:p>
            <a:pPr marL="0" indent="0">
              <a:buNone/>
              <a:defRPr sz="1200"/>
            </a:pPr>
            <a:r>
              <a:rPr lang="en-GB" sz="1500" dirty="0">
                <a:solidFill>
                  <a:schemeClr val="tx1"/>
                </a:solidFill>
                <a:latin typeface="Calibri" panose="020F0502020204030204" pitchFamily="34" charset="0"/>
                <a:cs typeface="Calibri" panose="020F0502020204030204" pitchFamily="34" charset="0"/>
              </a:rPr>
              <a:t>Head of Student Leadership</a:t>
            </a:r>
            <a:endParaRPr lang="en-GB" sz="1500" i="1" dirty="0">
              <a:solidFill>
                <a:schemeClr val="tx1"/>
              </a:solidFill>
              <a:latin typeface="Calibri" panose="020F0502020204030204" pitchFamily="34" charset="0"/>
              <a:cs typeface="Calibri" panose="020F0502020204030204" pitchFamily="34" charset="0"/>
            </a:endParaRPr>
          </a:p>
          <a:p>
            <a:pPr marL="0" indent="0">
              <a:buNone/>
              <a:defRPr sz="1100" i="1"/>
            </a:pPr>
            <a:r>
              <a:rPr lang="en-GB" sz="1500" b="1" u="sng" dirty="0">
                <a:solidFill>
                  <a:schemeClr val="tx1"/>
                </a:solidFill>
                <a:latin typeface="Calibri" panose="020F0502020204030204" pitchFamily="34" charset="0"/>
                <a:cs typeface="Calibri" panose="020F0502020204030204" pitchFamily="34" charset="0"/>
              </a:rPr>
              <a:t>Main Duties</a:t>
            </a:r>
          </a:p>
          <a:p>
            <a:pPr>
              <a:buSzPct val="100000"/>
              <a:defRPr sz="1200"/>
            </a:pPr>
            <a:r>
              <a:rPr lang="en-GB" sz="1500" dirty="0">
                <a:solidFill>
                  <a:schemeClr val="tx1"/>
                </a:solidFill>
                <a:latin typeface="Calibri" panose="020F0502020204030204" pitchFamily="34" charset="0"/>
                <a:cs typeface="Calibri" panose="020F0502020204030204" pitchFamily="34" charset="0"/>
              </a:rPr>
              <a:t> Keep an up-to-date record of all interview days within the school</a:t>
            </a:r>
          </a:p>
          <a:p>
            <a:pPr>
              <a:buSzPct val="100000"/>
              <a:defRPr sz="1200"/>
            </a:pPr>
            <a:r>
              <a:rPr lang="en-GB" sz="1500" dirty="0">
                <a:solidFill>
                  <a:schemeClr val="tx1"/>
                </a:solidFill>
                <a:latin typeface="Calibri" panose="020F0502020204030204" pitchFamily="34" charset="0"/>
                <a:cs typeface="Calibri" panose="020F0502020204030204" pitchFamily="34" charset="0"/>
              </a:rPr>
              <a:t>Receive training on how to conduct an interview/ write a questionnaire </a:t>
            </a:r>
          </a:p>
          <a:p>
            <a:pPr>
              <a:buSzPct val="100000"/>
              <a:defRPr sz="1200"/>
            </a:pPr>
            <a:r>
              <a:rPr lang="en-GB" sz="1500" dirty="0">
                <a:solidFill>
                  <a:schemeClr val="tx1"/>
                </a:solidFill>
                <a:latin typeface="Calibri" panose="020F0502020204030204" pitchFamily="34" charset="0"/>
                <a:cs typeface="Calibri" panose="020F0502020204030204" pitchFamily="34" charset="0"/>
              </a:rPr>
              <a:t>To write a plan for different methods to trial to involve pupils</a:t>
            </a:r>
          </a:p>
          <a:p>
            <a:pPr>
              <a:buSzPct val="100000"/>
              <a:defRPr sz="1200"/>
            </a:pPr>
            <a:r>
              <a:rPr lang="en-GB" sz="1500" dirty="0">
                <a:solidFill>
                  <a:schemeClr val="tx1"/>
                </a:solidFill>
                <a:latin typeface="Calibri" panose="020F0502020204030204" pitchFamily="34" charset="0"/>
                <a:cs typeface="Calibri" panose="020F0502020204030204" pitchFamily="34" charset="0"/>
              </a:rPr>
              <a:t>To be involved in several interview days and feeding back to staff your opinions</a:t>
            </a:r>
          </a:p>
          <a:p>
            <a:pPr>
              <a:buSzPct val="100000"/>
              <a:defRPr sz="1200"/>
            </a:pPr>
            <a:r>
              <a:rPr lang="en-GB" sz="1500" dirty="0">
                <a:solidFill>
                  <a:schemeClr val="tx1"/>
                </a:solidFill>
                <a:latin typeface="Calibri" panose="020F0502020204030204" pitchFamily="34" charset="0"/>
                <a:cs typeface="Calibri" panose="020F0502020204030204" pitchFamily="34" charset="0"/>
              </a:rPr>
              <a:t>To recruit and train other prefects and pupils to interview potential staff</a:t>
            </a:r>
          </a:p>
          <a:p>
            <a:pPr>
              <a:buSzPct val="100000"/>
              <a:defRPr sz="1200"/>
            </a:pPr>
            <a:r>
              <a:rPr lang="en-GB" sz="1500" dirty="0">
                <a:solidFill>
                  <a:schemeClr val="tx1"/>
                </a:solidFill>
                <a:latin typeface="Calibri" panose="020F0502020204030204" pitchFamily="34" charset="0"/>
                <a:cs typeface="Calibri" panose="020F0502020204030204" pitchFamily="34" charset="0"/>
              </a:rPr>
              <a:t>To understand fully the confidentiality issues around this post</a:t>
            </a:r>
          </a:p>
        </p:txBody>
      </p:sp>
      <p:sp>
        <p:nvSpPr>
          <p:cNvPr id="17" name="Shape 160">
            <a:extLst>
              <a:ext uri="{FF2B5EF4-FFF2-40B4-BE49-F238E27FC236}">
                <a16:creationId xmlns:a16="http://schemas.microsoft.com/office/drawing/2014/main" id="{9FEFDCAB-C247-4F46-9C28-BB6D25DD21F5}"/>
              </a:ext>
            </a:extLst>
          </p:cNvPr>
          <p:cNvSpPr/>
          <p:nvPr/>
        </p:nvSpPr>
        <p:spPr>
          <a:xfrm>
            <a:off x="6306523" y="1628275"/>
            <a:ext cx="1092939" cy="369332"/>
          </a:xfrm>
          <a:prstGeom prst="rect">
            <a:avLst/>
          </a:prstGeom>
          <a:ln w="12700">
            <a:miter lim="400000"/>
          </a:ln>
          <a:extLst>
            <a:ext uri="{C572A759-6A51-4108-AA02-DFA0A04FC94B}">
              <ma14:wrappingTextBoxFlag xmlns:ma14="http://schemas.microsoft.com/office/mac/drawingml/2011/main" xmlns="" val="1"/>
            </a:ext>
          </a:extLst>
        </p:spPr>
        <p:txBody>
          <a:bodyPr lIns="34289" rIns="34289">
            <a:spAutoFit/>
          </a:bodyPr>
          <a:lstStyle/>
          <a:p>
            <a:pPr algn="ctr">
              <a:defRPr sz="1200" b="1"/>
            </a:pPr>
            <a:endParaRPr sz="900"/>
          </a:p>
          <a:p>
            <a:pPr algn="ctr">
              <a:defRPr sz="1200" b="1"/>
            </a:pPr>
            <a:endParaRPr sz="900"/>
          </a:p>
        </p:txBody>
      </p:sp>
      <p:sp>
        <p:nvSpPr>
          <p:cNvPr id="23" name="Title 1">
            <a:extLst>
              <a:ext uri="{FF2B5EF4-FFF2-40B4-BE49-F238E27FC236}">
                <a16:creationId xmlns:a16="http://schemas.microsoft.com/office/drawing/2014/main" id="{F89FFDC2-BF3B-4CA1-B5C5-417597244829}"/>
              </a:ext>
            </a:extLst>
          </p:cNvPr>
          <p:cNvSpPr>
            <a:spLocks noGrp="1"/>
          </p:cNvSpPr>
          <p:nvPr>
            <p:ph type="title"/>
          </p:nvPr>
        </p:nvSpPr>
        <p:spPr>
          <a:xfrm>
            <a:off x="321172" y="26850"/>
            <a:ext cx="2915478" cy="1325563"/>
          </a:xfrm>
        </p:spPr>
        <p:txBody>
          <a:bodyPr/>
          <a:lstStyle/>
          <a:p>
            <a:r>
              <a:rPr lang="en-GB"/>
              <a:t>Tour Prefect</a:t>
            </a:r>
          </a:p>
        </p:txBody>
      </p:sp>
      <p:sp>
        <p:nvSpPr>
          <p:cNvPr id="24" name="Content Placeholder 2">
            <a:extLst>
              <a:ext uri="{FF2B5EF4-FFF2-40B4-BE49-F238E27FC236}">
                <a16:creationId xmlns:a16="http://schemas.microsoft.com/office/drawing/2014/main" id="{0CE9C3AF-AB87-458A-B132-87A38D8F5B9E}"/>
              </a:ext>
            </a:extLst>
          </p:cNvPr>
          <p:cNvSpPr txBox="1">
            <a:spLocks/>
          </p:cNvSpPr>
          <p:nvPr/>
        </p:nvSpPr>
        <p:spPr>
          <a:xfrm>
            <a:off x="267345" y="1024732"/>
            <a:ext cx="4060571" cy="5833268"/>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bg2">
                    <a:lumMod val="2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bg2">
                    <a:lumMod val="2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bg2">
                    <a:lumMod val="2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bg2">
                    <a:lumMod val="2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bg2">
                    <a:lumMod val="2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defRPr sz="1100" i="1"/>
            </a:pPr>
            <a:r>
              <a:rPr lang="en-GB" sz="1500" b="1" u="sng" dirty="0">
                <a:latin typeface="Calibri" panose="020F0502020204030204" pitchFamily="34" charset="0"/>
                <a:cs typeface="Calibri" panose="020F0502020204030204" pitchFamily="34" charset="0"/>
              </a:rPr>
              <a:t>Lead member of staff</a:t>
            </a:r>
          </a:p>
          <a:p>
            <a:pPr marL="0" indent="0">
              <a:buFont typeface="Arial" panose="020B0604020202020204" pitchFamily="34" charset="0"/>
              <a:buNone/>
              <a:defRPr sz="1100" i="1"/>
            </a:pPr>
            <a:r>
              <a:rPr lang="en-GB" sz="1500" i="1" dirty="0">
                <a:solidFill>
                  <a:schemeClr val="tx1"/>
                </a:solidFill>
                <a:latin typeface="Calibri" panose="020F0502020204030204" pitchFamily="34" charset="0"/>
                <a:cs typeface="Calibri" panose="020F0502020204030204" pitchFamily="34" charset="0"/>
              </a:rPr>
              <a:t>Head of Student Leadership</a:t>
            </a:r>
          </a:p>
          <a:p>
            <a:pPr marL="0" indent="0">
              <a:buFont typeface="Arial" panose="020B0604020202020204" pitchFamily="34" charset="0"/>
              <a:buNone/>
              <a:defRPr sz="1100" i="1"/>
            </a:pPr>
            <a:r>
              <a:rPr lang="en-GB" sz="1500" b="1" i="1" u="sng" dirty="0">
                <a:solidFill>
                  <a:schemeClr val="tx1"/>
                </a:solidFill>
                <a:latin typeface="Calibri" panose="020F0502020204030204" pitchFamily="34" charset="0"/>
                <a:cs typeface="Calibri" panose="020F0502020204030204" pitchFamily="34" charset="0"/>
              </a:rPr>
              <a:t>Main Duties</a:t>
            </a:r>
          </a:p>
          <a:p>
            <a:pPr>
              <a:buSzPct val="100000"/>
              <a:defRPr sz="1100" i="1"/>
            </a:pPr>
            <a:r>
              <a:rPr lang="en-GB" sz="1500" i="1" dirty="0">
                <a:solidFill>
                  <a:schemeClr val="tx1"/>
                </a:solidFill>
                <a:latin typeface="Calibri" panose="020F0502020204030204" pitchFamily="34" charset="0"/>
                <a:cs typeface="Calibri" panose="020F0502020204030204" pitchFamily="34" charset="0"/>
              </a:rPr>
              <a:t>Run all aspects of school tours for Potential staff coming for interview,  Potential pupils and their parents and, Overseas and other visitors</a:t>
            </a:r>
            <a:endParaRPr lang="en-GB" sz="1500" b="1" dirty="0">
              <a:solidFill>
                <a:schemeClr val="tx1"/>
              </a:solidFill>
              <a:latin typeface="Calibri" panose="020F0502020204030204" pitchFamily="34" charset="0"/>
              <a:cs typeface="Calibri" panose="020F0502020204030204" pitchFamily="34" charset="0"/>
            </a:endParaRPr>
          </a:p>
          <a:p>
            <a:pPr>
              <a:buSzPct val="100000"/>
              <a:defRPr sz="1100"/>
            </a:pPr>
            <a:r>
              <a:rPr lang="en-GB" sz="1500" dirty="0">
                <a:solidFill>
                  <a:schemeClr val="tx1"/>
                </a:solidFill>
                <a:latin typeface="Calibri" panose="020F0502020204030204" pitchFamily="34" charset="0"/>
                <a:cs typeface="Calibri" panose="020F0502020204030204" pitchFamily="34" charset="0"/>
              </a:rPr>
              <a:t>Keep a careful diary of all planned visits and to learn about upcoming visits</a:t>
            </a:r>
          </a:p>
          <a:p>
            <a:pPr>
              <a:buSzPct val="100000"/>
              <a:defRPr sz="1100"/>
            </a:pPr>
            <a:r>
              <a:rPr lang="en-GB" sz="1500" dirty="0">
                <a:solidFill>
                  <a:schemeClr val="tx1"/>
                </a:solidFill>
                <a:latin typeface="Calibri" panose="020F0502020204030204" pitchFamily="34" charset="0"/>
                <a:cs typeface="Calibri" panose="020F0502020204030204" pitchFamily="34" charset="0"/>
              </a:rPr>
              <a:t>Lead tours of the school for visitors </a:t>
            </a:r>
          </a:p>
          <a:p>
            <a:pPr>
              <a:buSzPct val="100000"/>
              <a:defRPr sz="1100"/>
            </a:pPr>
            <a:r>
              <a:rPr lang="en-GB" sz="1500" dirty="0">
                <a:solidFill>
                  <a:schemeClr val="tx1"/>
                </a:solidFill>
                <a:latin typeface="Calibri" panose="020F0502020204030204" pitchFamily="34" charset="0"/>
                <a:cs typeface="Calibri" panose="020F0502020204030204" pitchFamily="34" charset="0"/>
              </a:rPr>
              <a:t>Act as a point of contact for all staff who require pupils to conduct tours of the school</a:t>
            </a:r>
          </a:p>
          <a:p>
            <a:pPr>
              <a:buSzPct val="100000"/>
              <a:defRPr sz="1100"/>
            </a:pPr>
            <a:r>
              <a:rPr lang="en-GB" sz="1500" dirty="0">
                <a:solidFill>
                  <a:schemeClr val="tx1"/>
                </a:solidFill>
                <a:latin typeface="Calibri" panose="020F0502020204030204" pitchFamily="34" charset="0"/>
                <a:cs typeface="Calibri" panose="020F0502020204030204" pitchFamily="34" charset="0"/>
              </a:rPr>
              <a:t>Recruit and co-ordinate pupil volunteers from your year and other years for tours (including other prefects)</a:t>
            </a:r>
          </a:p>
          <a:p>
            <a:pPr>
              <a:buSzPct val="100000"/>
              <a:defRPr sz="1100"/>
            </a:pPr>
            <a:r>
              <a:rPr lang="en-GB" sz="1500" dirty="0">
                <a:solidFill>
                  <a:schemeClr val="tx1"/>
                </a:solidFill>
                <a:latin typeface="Calibri" panose="020F0502020204030204" pitchFamily="34" charset="0"/>
                <a:cs typeface="Calibri" panose="020F0502020204030204" pitchFamily="34" charset="0"/>
              </a:rPr>
              <a:t>Train pupil volunteers and other prefects in the key messages about the school that we deliver to visitors</a:t>
            </a:r>
          </a:p>
          <a:p>
            <a:pPr>
              <a:buSzPct val="100000"/>
              <a:defRPr sz="1100"/>
            </a:pPr>
            <a:r>
              <a:rPr lang="en-GB" sz="1500" dirty="0">
                <a:solidFill>
                  <a:schemeClr val="tx1"/>
                </a:solidFill>
                <a:latin typeface="Calibri" panose="020F0502020204030204" pitchFamily="34" charset="0"/>
                <a:cs typeface="Calibri" panose="020F0502020204030204" pitchFamily="34" charset="0"/>
              </a:rPr>
              <a:t>Coordinate with Heads of Department to organise pupils to conduct tours within departments</a:t>
            </a:r>
          </a:p>
        </p:txBody>
      </p:sp>
    </p:spTree>
    <p:extLst>
      <p:ext uri="{BB962C8B-B14F-4D97-AF65-F5344CB8AC3E}">
        <p14:creationId xmlns:p14="http://schemas.microsoft.com/office/powerpoint/2010/main" val="13114552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63"/>
          <p:cNvSpPr/>
          <p:nvPr/>
        </p:nvSpPr>
        <p:spPr>
          <a:xfrm>
            <a:off x="2096962" y="4183659"/>
            <a:ext cx="5046566" cy="230832"/>
          </a:xfrm>
          <a:prstGeom prst="rect">
            <a:avLst/>
          </a:prstGeom>
          <a:ln w="12700">
            <a:miter lim="400000"/>
          </a:ln>
          <a:extLst>
            <a:ext uri="{C572A759-6A51-4108-AA02-DFA0A04FC94B}">
              <ma14:wrappingTextBoxFlag xmlns:ma14="http://schemas.microsoft.com/office/mac/drawingml/2011/main" xmlns="" val="1"/>
            </a:ext>
          </a:extLst>
        </p:spPr>
        <p:txBody>
          <a:bodyPr wrap="square" lIns="34289" rIns="34289">
            <a:spAutoFit/>
          </a:bodyPr>
          <a:lstStyle/>
          <a:p>
            <a:pPr>
              <a:defRPr sz="1200">
                <a:latin typeface="Cambria"/>
                <a:ea typeface="Cambria"/>
                <a:cs typeface="Cambria"/>
                <a:sym typeface="Cambria"/>
              </a:defRPr>
            </a:pPr>
            <a:endParaRPr sz="900"/>
          </a:p>
        </p:txBody>
      </p:sp>
      <p:sp>
        <p:nvSpPr>
          <p:cNvPr id="9" name="Shape 175"/>
          <p:cNvSpPr/>
          <p:nvPr/>
        </p:nvSpPr>
        <p:spPr>
          <a:xfrm>
            <a:off x="2196337" y="2673741"/>
            <a:ext cx="5239496" cy="26161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defRPr sz="1100" i="1"/>
            </a:pPr>
            <a:endParaRPr/>
          </a:p>
        </p:txBody>
      </p:sp>
      <p:sp>
        <p:nvSpPr>
          <p:cNvPr id="15" name="Title 1">
            <a:extLst>
              <a:ext uri="{FF2B5EF4-FFF2-40B4-BE49-F238E27FC236}">
                <a16:creationId xmlns:a16="http://schemas.microsoft.com/office/drawing/2014/main" id="{17F96237-7E3E-43AC-8EBC-CB0D4C2A4493}"/>
              </a:ext>
            </a:extLst>
          </p:cNvPr>
          <p:cNvSpPr txBox="1">
            <a:spLocks/>
          </p:cNvSpPr>
          <p:nvPr/>
        </p:nvSpPr>
        <p:spPr>
          <a:xfrm>
            <a:off x="4902909" y="186221"/>
            <a:ext cx="3744567" cy="1325563"/>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b="1" kern="1200">
                <a:solidFill>
                  <a:schemeClr val="bg2">
                    <a:lumMod val="50000"/>
                  </a:schemeClr>
                </a:solidFill>
                <a:latin typeface="+mj-lt"/>
                <a:ea typeface="+mj-ea"/>
                <a:cs typeface="+mj-cs"/>
              </a:defRPr>
            </a:lvl1pPr>
          </a:lstStyle>
          <a:p>
            <a:endParaRPr lang="en-GB" dirty="0"/>
          </a:p>
        </p:txBody>
      </p:sp>
      <p:sp>
        <p:nvSpPr>
          <p:cNvPr id="17" name="Shape 160">
            <a:extLst>
              <a:ext uri="{FF2B5EF4-FFF2-40B4-BE49-F238E27FC236}">
                <a16:creationId xmlns:a16="http://schemas.microsoft.com/office/drawing/2014/main" id="{9FEFDCAB-C247-4F46-9C28-BB6D25DD21F5}"/>
              </a:ext>
            </a:extLst>
          </p:cNvPr>
          <p:cNvSpPr/>
          <p:nvPr/>
        </p:nvSpPr>
        <p:spPr>
          <a:xfrm>
            <a:off x="6306523" y="1628275"/>
            <a:ext cx="1092939" cy="369332"/>
          </a:xfrm>
          <a:prstGeom prst="rect">
            <a:avLst/>
          </a:prstGeom>
          <a:ln w="12700">
            <a:miter lim="400000"/>
          </a:ln>
          <a:extLst>
            <a:ext uri="{C572A759-6A51-4108-AA02-DFA0A04FC94B}">
              <ma14:wrappingTextBoxFlag xmlns:ma14="http://schemas.microsoft.com/office/mac/drawingml/2011/main" xmlns="" val="1"/>
            </a:ext>
          </a:extLst>
        </p:spPr>
        <p:txBody>
          <a:bodyPr lIns="34289" rIns="34289">
            <a:spAutoFit/>
          </a:bodyPr>
          <a:lstStyle/>
          <a:p>
            <a:pPr algn="ctr">
              <a:defRPr sz="1200" b="1"/>
            </a:pPr>
            <a:endParaRPr sz="900"/>
          </a:p>
          <a:p>
            <a:pPr algn="ctr">
              <a:defRPr sz="1200" b="1"/>
            </a:pPr>
            <a:endParaRPr sz="900"/>
          </a:p>
        </p:txBody>
      </p:sp>
      <p:sp>
        <p:nvSpPr>
          <p:cNvPr id="23" name="Title 1">
            <a:extLst>
              <a:ext uri="{FF2B5EF4-FFF2-40B4-BE49-F238E27FC236}">
                <a16:creationId xmlns:a16="http://schemas.microsoft.com/office/drawing/2014/main" id="{F89FFDC2-BF3B-4CA1-B5C5-417597244829}"/>
              </a:ext>
            </a:extLst>
          </p:cNvPr>
          <p:cNvSpPr>
            <a:spLocks noGrp="1"/>
          </p:cNvSpPr>
          <p:nvPr>
            <p:ph type="title"/>
          </p:nvPr>
        </p:nvSpPr>
        <p:spPr>
          <a:xfrm>
            <a:off x="157671" y="244466"/>
            <a:ext cx="7172468" cy="1325563"/>
          </a:xfrm>
        </p:spPr>
        <p:txBody>
          <a:bodyPr>
            <a:normAutofit/>
          </a:bodyPr>
          <a:lstStyle/>
          <a:p>
            <a:r>
              <a:rPr lang="en-GB" dirty="0"/>
              <a:t>Events prefect </a:t>
            </a:r>
            <a:br>
              <a:rPr lang="en-GB" dirty="0"/>
            </a:br>
            <a:r>
              <a:rPr lang="en-GB" sz="1100" dirty="0"/>
              <a:t>(encompassing open/option evenings, celebration day, winter and may ball)</a:t>
            </a:r>
            <a:endParaRPr lang="en-GB" dirty="0"/>
          </a:p>
        </p:txBody>
      </p:sp>
      <p:sp>
        <p:nvSpPr>
          <p:cNvPr id="21" name="Content Placeholder 20">
            <a:extLst>
              <a:ext uri="{FF2B5EF4-FFF2-40B4-BE49-F238E27FC236}">
                <a16:creationId xmlns:a16="http://schemas.microsoft.com/office/drawing/2014/main" id="{13BF00CC-A8A6-432D-8576-EA61753FCEAC}"/>
              </a:ext>
            </a:extLst>
          </p:cNvPr>
          <p:cNvSpPr>
            <a:spLocks noGrp="1"/>
          </p:cNvSpPr>
          <p:nvPr>
            <p:ph sz="half" idx="1"/>
          </p:nvPr>
        </p:nvSpPr>
        <p:spPr>
          <a:xfrm>
            <a:off x="157671" y="1511784"/>
            <a:ext cx="8750023" cy="4351338"/>
          </a:xfrm>
        </p:spPr>
        <p:txBody>
          <a:bodyPr>
            <a:normAutofit fontScale="25000" lnSpcReduction="20000"/>
          </a:bodyPr>
          <a:lstStyle/>
          <a:p>
            <a:pPr marL="0" indent="0">
              <a:buNone/>
              <a:defRPr sz="1100" i="1"/>
            </a:pPr>
            <a:r>
              <a:rPr lang="en-GB" sz="6000" b="1" u="sng" dirty="0">
                <a:solidFill>
                  <a:schemeClr val="tx1"/>
                </a:solidFill>
                <a:latin typeface="Calibri" panose="020F0502020204030204" pitchFamily="34" charset="0"/>
                <a:cs typeface="Calibri" panose="020F0502020204030204" pitchFamily="34" charset="0"/>
              </a:rPr>
              <a:t>Lead member of staff</a:t>
            </a:r>
          </a:p>
          <a:p>
            <a:pPr marL="0" indent="0">
              <a:buNone/>
              <a:defRPr sz="1100" i="1"/>
            </a:pPr>
            <a:r>
              <a:rPr lang="en-GB" sz="6000" dirty="0">
                <a:solidFill>
                  <a:schemeClr val="tx1"/>
                </a:solidFill>
                <a:latin typeface="Calibri" panose="020F0502020204030204" pitchFamily="34" charset="0"/>
                <a:cs typeface="Calibri" panose="020F0502020204030204" pitchFamily="34" charset="0"/>
              </a:rPr>
              <a:t>Head of Student Leadership and &amp; Site Managers, HOY/aHOY</a:t>
            </a:r>
          </a:p>
          <a:p>
            <a:pPr marL="0" indent="0">
              <a:buNone/>
              <a:defRPr sz="1100" i="1"/>
            </a:pPr>
            <a:endParaRPr lang="en-GB" sz="6000" dirty="0">
              <a:solidFill>
                <a:schemeClr val="tx1"/>
              </a:solidFill>
              <a:latin typeface="Calibri" panose="020F0502020204030204" pitchFamily="34" charset="0"/>
              <a:cs typeface="Calibri" panose="020F0502020204030204" pitchFamily="34" charset="0"/>
            </a:endParaRPr>
          </a:p>
          <a:p>
            <a:pPr marL="0" indent="0">
              <a:buNone/>
              <a:defRPr sz="1100" i="1"/>
            </a:pPr>
            <a:r>
              <a:rPr lang="en-GB" sz="6000" b="1" u="sng" dirty="0">
                <a:solidFill>
                  <a:schemeClr val="tx1"/>
                </a:solidFill>
                <a:latin typeface="Calibri" panose="020F0502020204030204" pitchFamily="34" charset="0"/>
                <a:cs typeface="Calibri" panose="020F0502020204030204" pitchFamily="34" charset="0"/>
              </a:rPr>
              <a:t>Main Duties</a:t>
            </a:r>
          </a:p>
          <a:p>
            <a:pPr>
              <a:buSzPct val="100000"/>
              <a:defRPr sz="1100"/>
            </a:pPr>
            <a:r>
              <a:rPr lang="en-GB" sz="6000" dirty="0">
                <a:solidFill>
                  <a:schemeClr val="tx1"/>
                </a:solidFill>
                <a:latin typeface="Calibri" panose="020F0502020204030204" pitchFamily="34" charset="0"/>
                <a:cs typeface="Calibri" panose="020F0502020204030204" pitchFamily="34" charset="0"/>
              </a:rPr>
              <a:t>Understanding of the requirements for each event/ knowledge of what needs doing, who will do it and by when and coordinating with Senior leaders of School and Site team prior to event.</a:t>
            </a:r>
          </a:p>
          <a:p>
            <a:pPr>
              <a:buSzPct val="100000"/>
              <a:defRPr sz="1100"/>
            </a:pPr>
            <a:r>
              <a:rPr lang="en-GB" sz="6000" dirty="0">
                <a:solidFill>
                  <a:schemeClr val="tx1"/>
                </a:solidFill>
                <a:latin typeface="Calibri" panose="020F0502020204030204" pitchFamily="34" charset="0"/>
                <a:cs typeface="Calibri" panose="020F0502020204030204" pitchFamily="34" charset="0"/>
              </a:rPr>
              <a:t>Oversee the letters and parental consent forms for the pupil volunteers.</a:t>
            </a:r>
          </a:p>
          <a:p>
            <a:pPr>
              <a:buSzPct val="100000"/>
              <a:defRPr sz="1100"/>
            </a:pPr>
            <a:r>
              <a:rPr lang="en-GB" sz="6000" dirty="0">
                <a:solidFill>
                  <a:schemeClr val="tx1"/>
                </a:solidFill>
                <a:latin typeface="Calibri" panose="020F0502020204030204" pitchFamily="34" charset="0"/>
                <a:cs typeface="Calibri" panose="020F0502020204030204" pitchFamily="34" charset="0"/>
              </a:rPr>
              <a:t>Co-ordinate pupil volunteers into a team and train, as necessary.</a:t>
            </a:r>
          </a:p>
          <a:p>
            <a:pPr>
              <a:buSzPct val="100000"/>
              <a:defRPr sz="1100"/>
            </a:pPr>
            <a:r>
              <a:rPr lang="en-GB" sz="6000" dirty="0">
                <a:solidFill>
                  <a:schemeClr val="tx1"/>
                </a:solidFill>
                <a:latin typeface="Calibri" panose="020F0502020204030204" pitchFamily="34" charset="0"/>
                <a:cs typeface="Calibri" panose="020F0502020204030204" pitchFamily="34" charset="0"/>
              </a:rPr>
              <a:t>Meet and greet all parents arriving at the parent and open evenings.</a:t>
            </a:r>
          </a:p>
          <a:p>
            <a:pPr>
              <a:lnSpc>
                <a:spcPct val="107000"/>
              </a:lnSpc>
              <a:spcAft>
                <a:spcPts val="800"/>
              </a:spcAft>
            </a:pPr>
            <a:r>
              <a:rPr lang="en-GB" sz="6000" dirty="0">
                <a:solidFill>
                  <a:schemeClr val="tx1"/>
                </a:solidFill>
                <a:latin typeface="Calibri" panose="020F0502020204030204" pitchFamily="34" charset="0"/>
                <a:cs typeface="Calibri" panose="020F0502020204030204" pitchFamily="34" charset="0"/>
              </a:rPr>
              <a:t>Run all aspects of pupil involvement with the events such as </a:t>
            </a:r>
            <a:r>
              <a:rPr lang="en-GB" sz="6000" dirty="0">
                <a:effectLst/>
                <a:latin typeface="Calibri" panose="020F0502020204030204" pitchFamily="34" charset="0"/>
                <a:ea typeface="Calibri" panose="020F0502020204030204" pitchFamily="34" charset="0"/>
                <a:cs typeface="Times New Roman" panose="02020603050405020304" pitchFamily="18" charset="0"/>
              </a:rPr>
              <a:t>Year 6 open evening (autumn term), Post 16 evening (autumn term), Year 9 options evening (spring term), and evaluating each event afterwards for planning next event</a:t>
            </a:r>
            <a:endParaRPr lang="en-GB" sz="60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GB" sz="6000" dirty="0">
                <a:solidFill>
                  <a:schemeClr val="tx1"/>
                </a:solidFill>
                <a:latin typeface="Calibri" panose="020F0502020204030204" pitchFamily="34" charset="0"/>
                <a:cs typeface="Calibri" panose="020F0502020204030204" pitchFamily="34" charset="0"/>
              </a:rPr>
              <a:t>Support staff at open evenings however they need it.</a:t>
            </a:r>
          </a:p>
          <a:p>
            <a:pPr>
              <a:lnSpc>
                <a:spcPct val="107000"/>
              </a:lnSpc>
              <a:spcAft>
                <a:spcPts val="800"/>
              </a:spcAft>
            </a:pPr>
            <a:r>
              <a:rPr lang="en-GB" sz="6000" dirty="0">
                <a:solidFill>
                  <a:schemeClr val="tx1"/>
                </a:solidFill>
                <a:latin typeface="Calibri" panose="020F0502020204030204" pitchFamily="34" charset="0"/>
                <a:cs typeface="Calibri" panose="020F0502020204030204" pitchFamily="34" charset="0"/>
              </a:rPr>
              <a:t>To organise meeting times and agendas for meetings</a:t>
            </a:r>
          </a:p>
          <a:p>
            <a:pPr>
              <a:lnSpc>
                <a:spcPct val="107000"/>
              </a:lnSpc>
              <a:spcAft>
                <a:spcPts val="800"/>
              </a:spcAft>
            </a:pPr>
            <a:r>
              <a:rPr lang="en-GB" sz="6000" dirty="0">
                <a:solidFill>
                  <a:schemeClr val="tx1"/>
                </a:solidFill>
                <a:latin typeface="Calibri" panose="020F0502020204030204" pitchFamily="34" charset="0"/>
                <a:cs typeface="Calibri" panose="020F0502020204030204" pitchFamily="34" charset="0"/>
              </a:rPr>
              <a:t>To work closely with other Year Group Teams on all charity projects,</a:t>
            </a:r>
          </a:p>
          <a:p>
            <a:pPr>
              <a:buSzPct val="100000"/>
              <a:defRPr sz="1100"/>
            </a:pPr>
            <a:r>
              <a:rPr lang="en-GB" sz="6000" dirty="0">
                <a:solidFill>
                  <a:schemeClr val="tx1"/>
                </a:solidFill>
                <a:latin typeface="Calibri" panose="020F0502020204030204" pitchFamily="34" charset="0"/>
                <a:cs typeface="Calibri" panose="020F0502020204030204" pitchFamily="34" charset="0"/>
              </a:rPr>
              <a:t>To work with the AHOY/HOY to manage the budget for the Celebration Day .</a:t>
            </a:r>
          </a:p>
          <a:p>
            <a:pPr>
              <a:buSzPct val="100000"/>
              <a:defRPr sz="1100"/>
            </a:pPr>
            <a:r>
              <a:rPr lang="en-GB" sz="6000" dirty="0">
                <a:solidFill>
                  <a:schemeClr val="tx1"/>
                </a:solidFill>
                <a:latin typeface="Calibri" panose="020F0502020204030204" pitchFamily="34" charset="0"/>
                <a:cs typeface="Calibri" panose="020F0502020204030204" pitchFamily="34" charset="0"/>
              </a:rPr>
              <a:t>To work closely with the AHOY/HOY to book and confirm venue, catering, decoration, entertainment</a:t>
            </a:r>
          </a:p>
          <a:p>
            <a:pPr marL="0" indent="0">
              <a:buSzPct val="100000"/>
              <a:buNone/>
              <a:defRPr sz="1100"/>
            </a:pPr>
            <a:endParaRPr lang="en-GB" sz="4000" dirty="0">
              <a:solidFill>
                <a:schemeClr val="tx1"/>
              </a:solidFill>
              <a:latin typeface="Calibri" panose="020F0502020204030204" pitchFamily="34" charset="0"/>
              <a:cs typeface="Calibri" panose="020F0502020204030204" pitchFamily="34" charset="0"/>
            </a:endParaRPr>
          </a:p>
          <a:p>
            <a:pPr marL="0" indent="0">
              <a:buSzPct val="100000"/>
              <a:buNone/>
              <a:defRPr sz="1100"/>
            </a:pPr>
            <a:endParaRPr lang="en-GB" sz="4000" dirty="0">
              <a:solidFill>
                <a:schemeClr val="tx1"/>
              </a:solidFill>
              <a:latin typeface="Calibri" panose="020F0502020204030204" pitchFamily="34" charset="0"/>
              <a:cs typeface="Calibri" panose="020F0502020204030204" pitchFamily="34" charset="0"/>
            </a:endParaRPr>
          </a:p>
          <a:p>
            <a:pPr marL="0" indent="0">
              <a:buNone/>
            </a:pPr>
            <a:endParaRPr lang="en-GB" dirty="0"/>
          </a:p>
        </p:txBody>
      </p:sp>
      <p:sp>
        <p:nvSpPr>
          <p:cNvPr id="24" name="Content Placeholder 2">
            <a:extLst>
              <a:ext uri="{FF2B5EF4-FFF2-40B4-BE49-F238E27FC236}">
                <a16:creationId xmlns:a16="http://schemas.microsoft.com/office/drawing/2014/main" id="{0CE9C3AF-AB87-458A-B132-87A38D8F5B9E}"/>
              </a:ext>
            </a:extLst>
          </p:cNvPr>
          <p:cNvSpPr txBox="1">
            <a:spLocks/>
          </p:cNvSpPr>
          <p:nvPr/>
        </p:nvSpPr>
        <p:spPr>
          <a:xfrm>
            <a:off x="372716" y="865372"/>
            <a:ext cx="4060571" cy="5833268"/>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bg2">
                    <a:lumMod val="2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bg2">
                    <a:lumMod val="2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bg2">
                    <a:lumMod val="2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bg2">
                    <a:lumMod val="2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bg2">
                    <a:lumMod val="2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defRPr sz="1100" i="1"/>
            </a:pPr>
            <a:endParaRPr lang="en-GB"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08064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63"/>
          <p:cNvSpPr/>
          <p:nvPr/>
        </p:nvSpPr>
        <p:spPr>
          <a:xfrm>
            <a:off x="2096962" y="4183659"/>
            <a:ext cx="5046566" cy="230832"/>
          </a:xfrm>
          <a:prstGeom prst="rect">
            <a:avLst/>
          </a:prstGeom>
          <a:ln w="12700">
            <a:miter lim="400000"/>
          </a:ln>
          <a:extLst>
            <a:ext uri="{C572A759-6A51-4108-AA02-DFA0A04FC94B}">
              <ma14:wrappingTextBoxFlag xmlns:ma14="http://schemas.microsoft.com/office/mac/drawingml/2011/main" xmlns="" val="1"/>
            </a:ext>
          </a:extLst>
        </p:spPr>
        <p:txBody>
          <a:bodyPr wrap="square" lIns="34289" rIns="34289">
            <a:spAutoFit/>
          </a:bodyPr>
          <a:lstStyle/>
          <a:p>
            <a:pPr>
              <a:defRPr sz="1200">
                <a:latin typeface="Cambria"/>
                <a:ea typeface="Cambria"/>
                <a:cs typeface="Cambria"/>
                <a:sym typeface="Cambria"/>
              </a:defRPr>
            </a:pPr>
            <a:endParaRPr sz="900"/>
          </a:p>
        </p:txBody>
      </p:sp>
      <p:sp>
        <p:nvSpPr>
          <p:cNvPr id="9" name="Shape 175"/>
          <p:cNvSpPr/>
          <p:nvPr/>
        </p:nvSpPr>
        <p:spPr>
          <a:xfrm>
            <a:off x="2196337" y="2673741"/>
            <a:ext cx="5239496" cy="26161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defRPr sz="1100" i="1"/>
            </a:pPr>
            <a:endParaRPr/>
          </a:p>
        </p:txBody>
      </p:sp>
      <p:sp>
        <p:nvSpPr>
          <p:cNvPr id="15" name="Title 1">
            <a:extLst>
              <a:ext uri="{FF2B5EF4-FFF2-40B4-BE49-F238E27FC236}">
                <a16:creationId xmlns:a16="http://schemas.microsoft.com/office/drawing/2014/main" id="{17F96237-7E3E-43AC-8EBC-CB0D4C2A4493}"/>
              </a:ext>
            </a:extLst>
          </p:cNvPr>
          <p:cNvSpPr txBox="1">
            <a:spLocks/>
          </p:cNvSpPr>
          <p:nvPr/>
        </p:nvSpPr>
        <p:spPr>
          <a:xfrm>
            <a:off x="530717" y="443993"/>
            <a:ext cx="5890631" cy="1325563"/>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b="1" kern="1200">
                <a:solidFill>
                  <a:schemeClr val="bg2">
                    <a:lumMod val="50000"/>
                  </a:schemeClr>
                </a:solidFill>
                <a:latin typeface="+mj-lt"/>
                <a:ea typeface="+mj-ea"/>
                <a:cs typeface="+mj-cs"/>
              </a:defRPr>
            </a:lvl1pPr>
          </a:lstStyle>
          <a:p>
            <a:r>
              <a:rPr lang="en-GB" dirty="0"/>
              <a:t>Yearbook Prefects</a:t>
            </a:r>
          </a:p>
        </p:txBody>
      </p:sp>
      <p:sp>
        <p:nvSpPr>
          <p:cNvPr id="17" name="Shape 160">
            <a:extLst>
              <a:ext uri="{FF2B5EF4-FFF2-40B4-BE49-F238E27FC236}">
                <a16:creationId xmlns:a16="http://schemas.microsoft.com/office/drawing/2014/main" id="{9FEFDCAB-C247-4F46-9C28-BB6D25DD21F5}"/>
              </a:ext>
            </a:extLst>
          </p:cNvPr>
          <p:cNvSpPr/>
          <p:nvPr/>
        </p:nvSpPr>
        <p:spPr>
          <a:xfrm>
            <a:off x="6306523" y="1628275"/>
            <a:ext cx="1092939" cy="369332"/>
          </a:xfrm>
          <a:prstGeom prst="rect">
            <a:avLst/>
          </a:prstGeom>
          <a:ln w="12700">
            <a:miter lim="400000"/>
          </a:ln>
          <a:extLst>
            <a:ext uri="{C572A759-6A51-4108-AA02-DFA0A04FC94B}">
              <ma14:wrappingTextBoxFlag xmlns:ma14="http://schemas.microsoft.com/office/mac/drawingml/2011/main" xmlns="" val="1"/>
            </a:ext>
          </a:extLst>
        </p:spPr>
        <p:txBody>
          <a:bodyPr lIns="34289" rIns="34289">
            <a:spAutoFit/>
          </a:bodyPr>
          <a:lstStyle/>
          <a:p>
            <a:pPr algn="ctr">
              <a:defRPr sz="1200" b="1"/>
            </a:pPr>
            <a:endParaRPr sz="900"/>
          </a:p>
          <a:p>
            <a:pPr algn="ctr">
              <a:defRPr sz="1200" b="1"/>
            </a:pPr>
            <a:endParaRPr sz="900"/>
          </a:p>
        </p:txBody>
      </p:sp>
      <p:sp>
        <p:nvSpPr>
          <p:cNvPr id="3" name="Content Placeholder 2">
            <a:extLst>
              <a:ext uri="{FF2B5EF4-FFF2-40B4-BE49-F238E27FC236}">
                <a16:creationId xmlns:a16="http://schemas.microsoft.com/office/drawing/2014/main" id="{C6552F53-0BED-4A31-8F83-4CDF1EF89DD9}"/>
              </a:ext>
            </a:extLst>
          </p:cNvPr>
          <p:cNvSpPr>
            <a:spLocks noGrp="1"/>
          </p:cNvSpPr>
          <p:nvPr>
            <p:ph sz="half" idx="2"/>
          </p:nvPr>
        </p:nvSpPr>
        <p:spPr>
          <a:xfrm>
            <a:off x="685799" y="1710312"/>
            <a:ext cx="7595171" cy="4351338"/>
          </a:xfrm>
        </p:spPr>
        <p:txBody>
          <a:bodyPr>
            <a:normAutofit/>
          </a:bodyPr>
          <a:lstStyle/>
          <a:p>
            <a:pPr marL="0" indent="0">
              <a:buNone/>
              <a:defRPr sz="1100" i="1"/>
            </a:pPr>
            <a:r>
              <a:rPr lang="en-GB" sz="1700" b="1" u="sng" dirty="0">
                <a:solidFill>
                  <a:schemeClr val="tx1"/>
                </a:solidFill>
                <a:latin typeface="Calibri" panose="020F0502020204030204" pitchFamily="34" charset="0"/>
                <a:cs typeface="Calibri" panose="020F0502020204030204" pitchFamily="34" charset="0"/>
              </a:rPr>
              <a:t>Lead member of staff</a:t>
            </a:r>
          </a:p>
          <a:p>
            <a:pPr marL="0" indent="0">
              <a:buNone/>
              <a:defRPr sz="1100" i="1"/>
            </a:pPr>
            <a:r>
              <a:rPr lang="en-GB" sz="1700" dirty="0">
                <a:solidFill>
                  <a:schemeClr val="tx1"/>
                </a:solidFill>
                <a:latin typeface="Calibri" panose="020F0502020204030204" pitchFamily="34" charset="0"/>
                <a:cs typeface="Calibri" panose="020F0502020204030204" pitchFamily="34" charset="0"/>
              </a:rPr>
              <a:t>HOY/aHOY</a:t>
            </a:r>
          </a:p>
          <a:p>
            <a:pPr marL="0" indent="0">
              <a:buNone/>
              <a:defRPr sz="1100" i="1"/>
            </a:pPr>
            <a:endParaRPr lang="en-GB" sz="1700" dirty="0">
              <a:solidFill>
                <a:schemeClr val="tx1"/>
              </a:solidFill>
              <a:latin typeface="Calibri" panose="020F0502020204030204" pitchFamily="34" charset="0"/>
              <a:cs typeface="Calibri" panose="020F0502020204030204" pitchFamily="34" charset="0"/>
            </a:endParaRPr>
          </a:p>
          <a:p>
            <a:pPr marL="0" indent="0">
              <a:buNone/>
              <a:defRPr sz="1100" i="1"/>
            </a:pPr>
            <a:r>
              <a:rPr lang="en-GB" sz="1700" b="1" u="sng" dirty="0">
                <a:solidFill>
                  <a:schemeClr val="tx1"/>
                </a:solidFill>
                <a:latin typeface="Calibri" panose="020F0502020204030204" pitchFamily="34" charset="0"/>
                <a:cs typeface="Calibri" panose="020F0502020204030204" pitchFamily="34" charset="0"/>
              </a:rPr>
              <a:t>Main Duties</a:t>
            </a:r>
          </a:p>
          <a:p>
            <a:pPr>
              <a:buSzPct val="100000"/>
              <a:defRPr sz="1200"/>
            </a:pPr>
            <a:r>
              <a:rPr lang="en-GB" sz="1700" dirty="0">
                <a:solidFill>
                  <a:schemeClr val="tx1"/>
                </a:solidFill>
                <a:latin typeface="Calibri" panose="020F0502020204030204" pitchFamily="34" charset="0"/>
                <a:cs typeface="Calibri" panose="020F0502020204030204" pitchFamily="34" charset="0"/>
              </a:rPr>
              <a:t>Coordinate with the ex-Yearbook Prefect in order to get an overview of what is involved in organising the Yearbook</a:t>
            </a:r>
          </a:p>
          <a:p>
            <a:pPr>
              <a:buSzPct val="100000"/>
              <a:defRPr sz="1200"/>
            </a:pPr>
            <a:r>
              <a:rPr lang="en-GB" sz="1700" dirty="0">
                <a:solidFill>
                  <a:schemeClr val="tx1"/>
                </a:solidFill>
                <a:latin typeface="Calibri" panose="020F0502020204030204" pitchFamily="34" charset="0"/>
                <a:cs typeface="Calibri" panose="020F0502020204030204" pitchFamily="34" charset="0"/>
              </a:rPr>
              <a:t>To recruit/manage a team of Year 11 pupils to assist with the organisation of the Yearbook </a:t>
            </a:r>
          </a:p>
          <a:p>
            <a:pPr>
              <a:buSzPct val="100000"/>
              <a:defRPr sz="1200"/>
            </a:pPr>
            <a:r>
              <a:rPr lang="en-GB" sz="1700" dirty="0">
                <a:solidFill>
                  <a:schemeClr val="tx1"/>
                </a:solidFill>
                <a:latin typeface="Calibri" panose="020F0502020204030204" pitchFamily="34" charset="0"/>
                <a:cs typeface="Calibri" panose="020F0502020204030204" pitchFamily="34" charset="0"/>
              </a:rPr>
              <a:t>To organise meeting times and agendas for meetings</a:t>
            </a:r>
          </a:p>
          <a:p>
            <a:pPr>
              <a:buSzPct val="100000"/>
              <a:defRPr sz="1200"/>
            </a:pPr>
            <a:r>
              <a:rPr lang="en-GB" sz="1700" dirty="0">
                <a:solidFill>
                  <a:schemeClr val="tx1"/>
                </a:solidFill>
                <a:latin typeface="Calibri" panose="020F0502020204030204" pitchFamily="34" charset="0"/>
                <a:cs typeface="Calibri" panose="020F0502020204030204" pitchFamily="34" charset="0"/>
              </a:rPr>
              <a:t>To work closely with the AHOY to manage budget for the Yearbook and agree on arrangement for Leavers’ Day </a:t>
            </a:r>
          </a:p>
          <a:p>
            <a:pPr>
              <a:buSzPct val="100000"/>
              <a:defRPr sz="1200"/>
            </a:pPr>
            <a:r>
              <a:rPr lang="en-GB" sz="1700" dirty="0">
                <a:solidFill>
                  <a:schemeClr val="tx1"/>
                </a:solidFill>
                <a:latin typeface="Calibri" panose="020F0502020204030204" pitchFamily="34" charset="0"/>
                <a:cs typeface="Calibri" panose="020F0502020204030204" pitchFamily="34" charset="0"/>
              </a:rPr>
              <a:t>To collect in and finalise photographs for the Yearbook</a:t>
            </a:r>
          </a:p>
          <a:p>
            <a:pPr>
              <a:buSzPct val="100000"/>
              <a:defRPr sz="1200"/>
            </a:pPr>
            <a:r>
              <a:rPr lang="en-GB" sz="1700" dirty="0">
                <a:solidFill>
                  <a:schemeClr val="tx1"/>
                </a:solidFill>
                <a:latin typeface="Calibri" panose="020F0502020204030204" pitchFamily="34" charset="0"/>
                <a:cs typeface="Calibri" panose="020F0502020204030204" pitchFamily="34" charset="0"/>
              </a:rPr>
              <a:t>To organise fund-raising events to help raise money to off set the cost to pupils</a:t>
            </a:r>
          </a:p>
          <a:p>
            <a:pPr marL="0" indent="0">
              <a:buNone/>
            </a:pPr>
            <a:endParaRPr lang="en-US" dirty="0"/>
          </a:p>
        </p:txBody>
      </p:sp>
      <p:sp>
        <p:nvSpPr>
          <p:cNvPr id="24" name="Content Placeholder 2">
            <a:extLst>
              <a:ext uri="{FF2B5EF4-FFF2-40B4-BE49-F238E27FC236}">
                <a16:creationId xmlns:a16="http://schemas.microsoft.com/office/drawing/2014/main" id="{0CE9C3AF-AB87-458A-B132-87A38D8F5B9E}"/>
              </a:ext>
            </a:extLst>
          </p:cNvPr>
          <p:cNvSpPr txBox="1">
            <a:spLocks/>
          </p:cNvSpPr>
          <p:nvPr/>
        </p:nvSpPr>
        <p:spPr>
          <a:xfrm>
            <a:off x="372716" y="865372"/>
            <a:ext cx="4060571" cy="5833268"/>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bg2">
                    <a:lumMod val="2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bg2">
                    <a:lumMod val="2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bg2">
                    <a:lumMod val="2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bg2">
                    <a:lumMod val="2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bg2">
                    <a:lumMod val="2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defRPr sz="1100" i="1"/>
            </a:pPr>
            <a:endParaRPr lang="en-GB"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64480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63"/>
          <p:cNvSpPr/>
          <p:nvPr/>
        </p:nvSpPr>
        <p:spPr>
          <a:xfrm>
            <a:off x="2096962" y="4183659"/>
            <a:ext cx="5046566" cy="230832"/>
          </a:xfrm>
          <a:prstGeom prst="rect">
            <a:avLst/>
          </a:prstGeom>
          <a:ln w="12700">
            <a:miter lim="400000"/>
          </a:ln>
          <a:extLst>
            <a:ext uri="{C572A759-6A51-4108-AA02-DFA0A04FC94B}">
              <ma14:wrappingTextBoxFlag xmlns:ma14="http://schemas.microsoft.com/office/mac/drawingml/2011/main" xmlns="" val="1"/>
            </a:ext>
          </a:extLst>
        </p:spPr>
        <p:txBody>
          <a:bodyPr wrap="square" lIns="34289" rIns="34289">
            <a:spAutoFit/>
          </a:bodyPr>
          <a:lstStyle/>
          <a:p>
            <a:pPr>
              <a:defRPr sz="1200">
                <a:latin typeface="Cambria"/>
                <a:ea typeface="Cambria"/>
                <a:cs typeface="Cambria"/>
                <a:sym typeface="Cambria"/>
              </a:defRPr>
            </a:pPr>
            <a:endParaRPr sz="900"/>
          </a:p>
        </p:txBody>
      </p:sp>
      <p:sp>
        <p:nvSpPr>
          <p:cNvPr id="15" name="Title 1">
            <a:extLst>
              <a:ext uri="{FF2B5EF4-FFF2-40B4-BE49-F238E27FC236}">
                <a16:creationId xmlns:a16="http://schemas.microsoft.com/office/drawing/2014/main" id="{17F96237-7E3E-43AC-8EBC-CB0D4C2A4493}"/>
              </a:ext>
            </a:extLst>
          </p:cNvPr>
          <p:cNvSpPr txBox="1">
            <a:spLocks/>
          </p:cNvSpPr>
          <p:nvPr/>
        </p:nvSpPr>
        <p:spPr>
          <a:xfrm>
            <a:off x="5044542" y="463653"/>
            <a:ext cx="3744567" cy="1325563"/>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b="1" kern="1200">
                <a:solidFill>
                  <a:schemeClr val="bg2">
                    <a:lumMod val="50000"/>
                  </a:schemeClr>
                </a:solidFill>
                <a:latin typeface="+mj-lt"/>
                <a:ea typeface="+mj-ea"/>
                <a:cs typeface="+mj-cs"/>
              </a:defRPr>
            </a:lvl1pPr>
          </a:lstStyle>
          <a:p>
            <a:r>
              <a:rPr lang="en-GB" dirty="0"/>
              <a:t>Environment Prefect</a:t>
            </a:r>
          </a:p>
        </p:txBody>
      </p:sp>
      <p:sp>
        <p:nvSpPr>
          <p:cNvPr id="16" name="Content Placeholder 2">
            <a:extLst>
              <a:ext uri="{FF2B5EF4-FFF2-40B4-BE49-F238E27FC236}">
                <a16:creationId xmlns:a16="http://schemas.microsoft.com/office/drawing/2014/main" id="{067C4C8C-6FA0-4D7B-B0CE-1FABA25D6142}"/>
              </a:ext>
            </a:extLst>
          </p:cNvPr>
          <p:cNvSpPr txBox="1">
            <a:spLocks/>
          </p:cNvSpPr>
          <p:nvPr/>
        </p:nvSpPr>
        <p:spPr>
          <a:xfrm>
            <a:off x="4902909" y="1352413"/>
            <a:ext cx="3886200" cy="4645645"/>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bg2">
                    <a:lumMod val="2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bg2">
                    <a:lumMod val="2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bg2">
                    <a:lumMod val="2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bg2">
                    <a:lumMod val="2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bg2">
                    <a:lumMod val="2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endParaRPr lang="en-GB"/>
          </a:p>
        </p:txBody>
      </p:sp>
      <p:sp>
        <p:nvSpPr>
          <p:cNvPr id="17" name="Shape 160">
            <a:extLst>
              <a:ext uri="{FF2B5EF4-FFF2-40B4-BE49-F238E27FC236}">
                <a16:creationId xmlns:a16="http://schemas.microsoft.com/office/drawing/2014/main" id="{9FEFDCAB-C247-4F46-9C28-BB6D25DD21F5}"/>
              </a:ext>
            </a:extLst>
          </p:cNvPr>
          <p:cNvSpPr/>
          <p:nvPr/>
        </p:nvSpPr>
        <p:spPr>
          <a:xfrm>
            <a:off x="6306523" y="1628275"/>
            <a:ext cx="1092939" cy="369332"/>
          </a:xfrm>
          <a:prstGeom prst="rect">
            <a:avLst/>
          </a:prstGeom>
          <a:ln w="12700">
            <a:miter lim="400000"/>
          </a:ln>
          <a:extLst>
            <a:ext uri="{C572A759-6A51-4108-AA02-DFA0A04FC94B}">
              <ma14:wrappingTextBoxFlag xmlns:ma14="http://schemas.microsoft.com/office/mac/drawingml/2011/main" xmlns="" val="1"/>
            </a:ext>
          </a:extLst>
        </p:spPr>
        <p:txBody>
          <a:bodyPr lIns="34289" rIns="34289">
            <a:spAutoFit/>
          </a:bodyPr>
          <a:lstStyle/>
          <a:p>
            <a:pPr algn="ctr">
              <a:defRPr sz="1200" b="1"/>
            </a:pPr>
            <a:endParaRPr sz="900"/>
          </a:p>
          <a:p>
            <a:pPr algn="ctr">
              <a:defRPr sz="1200" b="1"/>
            </a:pPr>
            <a:endParaRPr sz="900"/>
          </a:p>
        </p:txBody>
      </p:sp>
      <p:sp>
        <p:nvSpPr>
          <p:cNvPr id="23" name="Title 1">
            <a:extLst>
              <a:ext uri="{FF2B5EF4-FFF2-40B4-BE49-F238E27FC236}">
                <a16:creationId xmlns:a16="http://schemas.microsoft.com/office/drawing/2014/main" id="{F89FFDC2-BF3B-4CA1-B5C5-417597244829}"/>
              </a:ext>
            </a:extLst>
          </p:cNvPr>
          <p:cNvSpPr>
            <a:spLocks noGrp="1"/>
          </p:cNvSpPr>
          <p:nvPr>
            <p:ph type="title"/>
          </p:nvPr>
        </p:nvSpPr>
        <p:spPr>
          <a:xfrm>
            <a:off x="423323" y="369546"/>
            <a:ext cx="3696691" cy="1632481"/>
          </a:xfrm>
        </p:spPr>
        <p:txBody>
          <a:bodyPr>
            <a:normAutofit/>
          </a:bodyPr>
          <a:lstStyle/>
          <a:p>
            <a:r>
              <a:rPr lang="en-GB" dirty="0"/>
              <a:t>Equality and Diversity Prefects</a:t>
            </a:r>
          </a:p>
        </p:txBody>
      </p:sp>
      <p:sp>
        <p:nvSpPr>
          <p:cNvPr id="21" name="Content Placeholder 20">
            <a:extLst>
              <a:ext uri="{FF2B5EF4-FFF2-40B4-BE49-F238E27FC236}">
                <a16:creationId xmlns:a16="http://schemas.microsoft.com/office/drawing/2014/main" id="{13BF00CC-A8A6-432D-8576-EA61753FCEAC}"/>
              </a:ext>
            </a:extLst>
          </p:cNvPr>
          <p:cNvSpPr>
            <a:spLocks noGrp="1"/>
          </p:cNvSpPr>
          <p:nvPr>
            <p:ph sz="half" idx="1"/>
          </p:nvPr>
        </p:nvSpPr>
        <p:spPr>
          <a:xfrm>
            <a:off x="371259" y="1722882"/>
            <a:ext cx="4159959" cy="3143941"/>
          </a:xfrm>
        </p:spPr>
        <p:txBody>
          <a:bodyPr>
            <a:noAutofit/>
          </a:bodyPr>
          <a:lstStyle/>
          <a:p>
            <a:pPr marL="0" indent="0">
              <a:buNone/>
              <a:defRPr sz="1100" i="1"/>
            </a:pPr>
            <a:r>
              <a:rPr lang="en-GB" sz="1500" b="1" u="sng" dirty="0">
                <a:solidFill>
                  <a:schemeClr val="tx1"/>
                </a:solidFill>
                <a:latin typeface="Calibri" panose="020F0502020204030204" pitchFamily="34" charset="0"/>
                <a:cs typeface="Calibri" panose="020F0502020204030204" pitchFamily="34" charset="0"/>
              </a:rPr>
              <a:t>Lead member of staff</a:t>
            </a:r>
          </a:p>
          <a:p>
            <a:pPr marL="0" indent="0">
              <a:buNone/>
              <a:defRPr sz="1100" i="1"/>
            </a:pPr>
            <a:r>
              <a:rPr lang="en-GB" sz="1500" dirty="0">
                <a:solidFill>
                  <a:schemeClr val="tx1"/>
                </a:solidFill>
                <a:latin typeface="Calibri" panose="020F0502020204030204" pitchFamily="34" charset="0"/>
                <a:cs typeface="Calibri" panose="020F0502020204030204" pitchFamily="34" charset="0"/>
              </a:rPr>
              <a:t>Miss Burns</a:t>
            </a:r>
          </a:p>
          <a:p>
            <a:pPr marL="0" indent="0">
              <a:buNone/>
              <a:defRPr sz="1100" i="1"/>
            </a:pPr>
            <a:r>
              <a:rPr lang="en-GB" sz="1500" b="1" u="sng" dirty="0">
                <a:solidFill>
                  <a:schemeClr val="tx1"/>
                </a:solidFill>
                <a:latin typeface="Calibri" panose="020F0502020204030204" pitchFamily="34" charset="0"/>
                <a:cs typeface="Calibri" panose="020F0502020204030204" pitchFamily="34" charset="0"/>
              </a:rPr>
              <a:t>Main Duties</a:t>
            </a:r>
          </a:p>
          <a:p>
            <a:pPr>
              <a:buSzPct val="100000"/>
              <a:defRPr sz="1200"/>
            </a:pPr>
            <a:r>
              <a:rPr lang="en-GB" sz="1500" dirty="0">
                <a:solidFill>
                  <a:schemeClr val="tx1"/>
                </a:solidFill>
                <a:latin typeface="Calibri" panose="020F0502020204030204" pitchFamily="34" charset="0"/>
                <a:cs typeface="Calibri" panose="020F0502020204030204" pitchFamily="34" charset="0"/>
              </a:rPr>
              <a:t>Attend weekly E&amp;D meetings with Ms Burns and E&amp;D team. </a:t>
            </a:r>
          </a:p>
          <a:p>
            <a:pPr>
              <a:buSzPct val="100000"/>
              <a:defRPr sz="1200"/>
            </a:pPr>
            <a:r>
              <a:rPr lang="en-GB" sz="1500" dirty="0">
                <a:solidFill>
                  <a:schemeClr val="tx1"/>
                </a:solidFill>
                <a:latin typeface="Calibri" panose="020F0502020204030204" pitchFamily="34" charset="0"/>
                <a:cs typeface="Calibri" panose="020F0502020204030204" pitchFamily="34" charset="0"/>
              </a:rPr>
              <a:t>To recruit new members to and lead the E&amp;D team.</a:t>
            </a:r>
          </a:p>
          <a:p>
            <a:pPr>
              <a:buSzPct val="100000"/>
              <a:defRPr sz="1200"/>
            </a:pPr>
            <a:r>
              <a:rPr lang="en-GB" sz="1500" dirty="0">
                <a:solidFill>
                  <a:schemeClr val="tx1"/>
                </a:solidFill>
                <a:latin typeface="Calibri" panose="020F0502020204030204" pitchFamily="34" charset="0"/>
                <a:cs typeface="Calibri" panose="020F0502020204030204" pitchFamily="34" charset="0"/>
              </a:rPr>
              <a:t>To organise assemblies and campaigns with Ms Burns and the E&amp;D team.</a:t>
            </a:r>
          </a:p>
          <a:p>
            <a:pPr>
              <a:buSzPct val="100000"/>
              <a:defRPr sz="1200"/>
            </a:pPr>
            <a:r>
              <a:rPr lang="en-GB" sz="1500" dirty="0">
                <a:solidFill>
                  <a:schemeClr val="tx1"/>
                </a:solidFill>
                <a:latin typeface="Calibri" panose="020F0502020204030204" pitchFamily="34" charset="0"/>
                <a:cs typeface="Calibri" panose="020F0502020204030204" pitchFamily="34" charset="0"/>
              </a:rPr>
              <a:t>To work closely with the rest of E&amp;D to delegate responsibilities for research for assemblies. </a:t>
            </a:r>
          </a:p>
          <a:p>
            <a:pPr>
              <a:buSzPct val="100000"/>
              <a:defRPr sz="1200"/>
            </a:pPr>
            <a:r>
              <a:rPr lang="en-GB" sz="1500" dirty="0">
                <a:solidFill>
                  <a:schemeClr val="tx1"/>
                </a:solidFill>
                <a:latin typeface="Calibri" panose="020F0502020204030204" pitchFamily="34" charset="0"/>
                <a:cs typeface="Calibri" panose="020F0502020204030204" pitchFamily="34" charset="0"/>
              </a:rPr>
              <a:t>To promote freedom and expression of individuality within and outside of school. </a:t>
            </a:r>
          </a:p>
          <a:p>
            <a:pPr>
              <a:buSzPct val="100000"/>
              <a:defRPr sz="1200"/>
            </a:pPr>
            <a:r>
              <a:rPr lang="en-GB" sz="1500" dirty="0">
                <a:solidFill>
                  <a:schemeClr val="tx1"/>
                </a:solidFill>
                <a:latin typeface="Calibri" panose="020F0502020204030204" pitchFamily="34" charset="0"/>
                <a:cs typeface="Calibri" panose="020F0502020204030204" pitchFamily="34" charset="0"/>
              </a:rPr>
              <a:t>To collect statements when there is an incident of discrimination or act of hatred within school. </a:t>
            </a:r>
          </a:p>
          <a:p>
            <a:pPr>
              <a:buSzPct val="100000"/>
              <a:defRPr sz="1200"/>
            </a:pPr>
            <a:r>
              <a:rPr lang="en-GB" sz="1500" dirty="0">
                <a:solidFill>
                  <a:schemeClr val="tx1"/>
                </a:solidFill>
                <a:latin typeface="Calibri" panose="020F0502020204030204" pitchFamily="34" charset="0"/>
                <a:cs typeface="Calibri" panose="020F0502020204030204" pitchFamily="34" charset="0"/>
              </a:rPr>
              <a:t>To speak and present assemblies with to all year groups as well as peak to individual forms. </a:t>
            </a:r>
          </a:p>
        </p:txBody>
      </p:sp>
      <p:sp>
        <p:nvSpPr>
          <p:cNvPr id="3" name="Content Placeholder 2">
            <a:extLst>
              <a:ext uri="{FF2B5EF4-FFF2-40B4-BE49-F238E27FC236}">
                <a16:creationId xmlns:a16="http://schemas.microsoft.com/office/drawing/2014/main" id="{328D956B-89C7-4566-9CFA-B4911DF79211}"/>
              </a:ext>
            </a:extLst>
          </p:cNvPr>
          <p:cNvSpPr>
            <a:spLocks noGrp="1"/>
          </p:cNvSpPr>
          <p:nvPr>
            <p:ph sz="half" idx="2"/>
          </p:nvPr>
        </p:nvSpPr>
        <p:spPr>
          <a:xfrm>
            <a:off x="5065085" y="1797351"/>
            <a:ext cx="3886200" cy="4351338"/>
          </a:xfrm>
        </p:spPr>
        <p:txBody>
          <a:bodyPr>
            <a:normAutofit fontScale="25000" lnSpcReduction="20000"/>
          </a:bodyPr>
          <a:lstStyle/>
          <a:p>
            <a:pPr marL="0" indent="0">
              <a:buNone/>
              <a:defRPr sz="1100" i="1"/>
            </a:pPr>
            <a:r>
              <a:rPr lang="en-GB" sz="6000" b="1" u="sng" dirty="0">
                <a:latin typeface="Calibri" panose="020F0502020204030204" pitchFamily="34" charset="0"/>
                <a:cs typeface="Calibri" panose="020F0502020204030204" pitchFamily="34" charset="0"/>
              </a:rPr>
              <a:t>Lead member of staff</a:t>
            </a:r>
          </a:p>
          <a:p>
            <a:pPr marL="0" indent="0">
              <a:buNone/>
              <a:defRPr sz="1100" i="1"/>
            </a:pPr>
            <a:r>
              <a:rPr lang="en-GB" sz="6000" dirty="0">
                <a:latin typeface="Calibri" panose="020F0502020204030204" pitchFamily="34" charset="0"/>
                <a:cs typeface="Calibri" panose="020F0502020204030204" pitchFamily="34" charset="0"/>
              </a:rPr>
              <a:t>Mr Gordon</a:t>
            </a:r>
          </a:p>
          <a:p>
            <a:pPr marL="0" indent="0">
              <a:buNone/>
              <a:defRPr sz="1600"/>
            </a:pPr>
            <a:r>
              <a:rPr lang="en-GB" sz="6000" b="1" u="sng" dirty="0">
                <a:latin typeface="Calibri" panose="020F0502020204030204" pitchFamily="34" charset="0"/>
                <a:cs typeface="Calibri" panose="020F0502020204030204" pitchFamily="34" charset="0"/>
              </a:rPr>
              <a:t>Main duties</a:t>
            </a:r>
          </a:p>
          <a:p>
            <a:pPr>
              <a:defRPr sz="1600"/>
            </a:pPr>
            <a:r>
              <a:rPr lang="en-GB" sz="6000" dirty="0">
                <a:latin typeface="Calibri" panose="020F0502020204030204" pitchFamily="34" charset="0"/>
                <a:cs typeface="Calibri" panose="020F0502020204030204" pitchFamily="34" charset="0"/>
              </a:rPr>
              <a:t>To encourage student participation and leadership in transforming the school community’s attitude to environmental issues </a:t>
            </a:r>
          </a:p>
          <a:p>
            <a:pPr>
              <a:defRPr sz="1600"/>
            </a:pPr>
            <a:r>
              <a:rPr lang="en-GB" sz="6000" dirty="0">
                <a:latin typeface="Calibri" panose="020F0502020204030204" pitchFamily="34" charset="0"/>
                <a:cs typeface="Calibri" panose="020F0502020204030204" pitchFamily="34" charset="0"/>
              </a:rPr>
              <a:t>Working with the sixth form environment students.</a:t>
            </a:r>
          </a:p>
          <a:p>
            <a:pPr>
              <a:buSzPct val="100000"/>
              <a:defRPr sz="1600"/>
            </a:pPr>
            <a:r>
              <a:rPr lang="en-GB" sz="6000" dirty="0">
                <a:latin typeface="Calibri" panose="020F0502020204030204" pitchFamily="34" charset="0"/>
                <a:cs typeface="Calibri" panose="020F0502020204030204" pitchFamily="34" charset="0"/>
              </a:rPr>
              <a:t>Researching and implementing changes to waste management in the school.</a:t>
            </a:r>
          </a:p>
          <a:p>
            <a:pPr>
              <a:buSzPct val="100000"/>
              <a:defRPr sz="1600"/>
            </a:pPr>
            <a:r>
              <a:rPr lang="en-GB" sz="6000" dirty="0">
                <a:latin typeface="Calibri" panose="020F0502020204030204" pitchFamily="34" charset="0"/>
                <a:cs typeface="Calibri" panose="020F0502020204030204" pitchFamily="34" charset="0"/>
              </a:rPr>
              <a:t>Visiting other institutions to find out how they have met the  challenge of reducing their carbon footprint</a:t>
            </a:r>
          </a:p>
          <a:p>
            <a:pPr>
              <a:defRPr sz="1600"/>
            </a:pPr>
            <a:r>
              <a:rPr lang="en-GB" sz="6000" dirty="0">
                <a:latin typeface="Calibri" panose="020F0502020204030204" pitchFamily="34" charset="0"/>
                <a:cs typeface="Calibri" panose="020F0502020204030204" pitchFamily="34" charset="0"/>
              </a:rPr>
              <a:t>If  you are concerned about environmental issues, want to make a difference, and think that, with a bit of help and support you could talk in assemblies, and meet with teachers and other school staff, this is the role for you. </a:t>
            </a:r>
          </a:p>
          <a:p>
            <a:pPr marL="0" indent="0">
              <a:buNone/>
            </a:pPr>
            <a:endParaRPr lang="en-US" dirty="0"/>
          </a:p>
        </p:txBody>
      </p:sp>
      <p:sp>
        <p:nvSpPr>
          <p:cNvPr id="24" name="Content Placeholder 2">
            <a:extLst>
              <a:ext uri="{FF2B5EF4-FFF2-40B4-BE49-F238E27FC236}">
                <a16:creationId xmlns:a16="http://schemas.microsoft.com/office/drawing/2014/main" id="{0CE9C3AF-AB87-458A-B132-87A38D8F5B9E}"/>
              </a:ext>
            </a:extLst>
          </p:cNvPr>
          <p:cNvSpPr txBox="1">
            <a:spLocks/>
          </p:cNvSpPr>
          <p:nvPr/>
        </p:nvSpPr>
        <p:spPr>
          <a:xfrm>
            <a:off x="372716" y="865372"/>
            <a:ext cx="4060571" cy="5833268"/>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bg2">
                    <a:lumMod val="2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bg2">
                    <a:lumMod val="2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bg2">
                    <a:lumMod val="2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bg2">
                    <a:lumMod val="2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bg2">
                    <a:lumMod val="2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defRPr sz="1100" i="1"/>
            </a:pPr>
            <a:endParaRPr lang="en-GB"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7902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63"/>
          <p:cNvSpPr/>
          <p:nvPr/>
        </p:nvSpPr>
        <p:spPr>
          <a:xfrm>
            <a:off x="2096962" y="4183659"/>
            <a:ext cx="5046566" cy="230832"/>
          </a:xfrm>
          <a:prstGeom prst="rect">
            <a:avLst/>
          </a:prstGeom>
          <a:ln w="12700">
            <a:miter lim="400000"/>
          </a:ln>
          <a:extLst>
            <a:ext uri="{C572A759-6A51-4108-AA02-DFA0A04FC94B}">
              <ma14:wrappingTextBoxFlag xmlns:ma14="http://schemas.microsoft.com/office/mac/drawingml/2011/main" xmlns="" val="1"/>
            </a:ext>
          </a:extLst>
        </p:spPr>
        <p:txBody>
          <a:bodyPr wrap="square" lIns="34289" rIns="34289">
            <a:spAutoFit/>
          </a:bodyPr>
          <a:lstStyle/>
          <a:p>
            <a:pPr>
              <a:defRPr sz="1200">
                <a:latin typeface="Cambria"/>
                <a:ea typeface="Cambria"/>
                <a:cs typeface="Cambria"/>
                <a:sym typeface="Cambria"/>
              </a:defRPr>
            </a:pPr>
            <a:endParaRPr sz="900"/>
          </a:p>
        </p:txBody>
      </p:sp>
      <p:sp>
        <p:nvSpPr>
          <p:cNvPr id="9" name="Shape 175"/>
          <p:cNvSpPr/>
          <p:nvPr/>
        </p:nvSpPr>
        <p:spPr>
          <a:xfrm>
            <a:off x="2196337" y="2673741"/>
            <a:ext cx="5239496" cy="26161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defRPr sz="1100" i="1"/>
            </a:pPr>
            <a:endParaRPr/>
          </a:p>
        </p:txBody>
      </p:sp>
      <p:sp>
        <p:nvSpPr>
          <p:cNvPr id="16" name="Content Placeholder 2">
            <a:extLst>
              <a:ext uri="{FF2B5EF4-FFF2-40B4-BE49-F238E27FC236}">
                <a16:creationId xmlns:a16="http://schemas.microsoft.com/office/drawing/2014/main" id="{067C4C8C-6FA0-4D7B-B0CE-1FABA25D6142}"/>
              </a:ext>
            </a:extLst>
          </p:cNvPr>
          <p:cNvSpPr txBox="1">
            <a:spLocks/>
          </p:cNvSpPr>
          <p:nvPr/>
        </p:nvSpPr>
        <p:spPr>
          <a:xfrm>
            <a:off x="4902909" y="1352413"/>
            <a:ext cx="3886200" cy="4645645"/>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bg2">
                    <a:lumMod val="2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bg2">
                    <a:lumMod val="2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bg2">
                    <a:lumMod val="2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bg2">
                    <a:lumMod val="2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bg2">
                    <a:lumMod val="2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endParaRPr lang="en-GB"/>
          </a:p>
        </p:txBody>
      </p:sp>
      <p:sp>
        <p:nvSpPr>
          <p:cNvPr id="17" name="Shape 160">
            <a:extLst>
              <a:ext uri="{FF2B5EF4-FFF2-40B4-BE49-F238E27FC236}">
                <a16:creationId xmlns:a16="http://schemas.microsoft.com/office/drawing/2014/main" id="{9FEFDCAB-C247-4F46-9C28-BB6D25DD21F5}"/>
              </a:ext>
            </a:extLst>
          </p:cNvPr>
          <p:cNvSpPr/>
          <p:nvPr/>
        </p:nvSpPr>
        <p:spPr>
          <a:xfrm>
            <a:off x="6306523" y="1628275"/>
            <a:ext cx="1092939" cy="369332"/>
          </a:xfrm>
          <a:prstGeom prst="rect">
            <a:avLst/>
          </a:prstGeom>
          <a:ln w="12700">
            <a:miter lim="400000"/>
          </a:ln>
          <a:extLst>
            <a:ext uri="{C572A759-6A51-4108-AA02-DFA0A04FC94B}">
              <ma14:wrappingTextBoxFlag xmlns:ma14="http://schemas.microsoft.com/office/mac/drawingml/2011/main" xmlns="" val="1"/>
            </a:ext>
          </a:extLst>
        </p:spPr>
        <p:txBody>
          <a:bodyPr lIns="34289" rIns="34289">
            <a:spAutoFit/>
          </a:bodyPr>
          <a:lstStyle/>
          <a:p>
            <a:pPr algn="ctr">
              <a:defRPr sz="1200" b="1"/>
            </a:pPr>
            <a:endParaRPr sz="900"/>
          </a:p>
          <a:p>
            <a:pPr algn="ctr">
              <a:defRPr sz="1200" b="1"/>
            </a:pPr>
            <a:endParaRPr sz="900"/>
          </a:p>
        </p:txBody>
      </p:sp>
      <p:sp>
        <p:nvSpPr>
          <p:cNvPr id="21" name="Content Placeholder 20">
            <a:extLst>
              <a:ext uri="{FF2B5EF4-FFF2-40B4-BE49-F238E27FC236}">
                <a16:creationId xmlns:a16="http://schemas.microsoft.com/office/drawing/2014/main" id="{13BF00CC-A8A6-432D-8576-EA61753FCEAC}"/>
              </a:ext>
            </a:extLst>
          </p:cNvPr>
          <p:cNvSpPr>
            <a:spLocks noGrp="1"/>
          </p:cNvSpPr>
          <p:nvPr>
            <p:ph sz="half" idx="1"/>
          </p:nvPr>
        </p:nvSpPr>
        <p:spPr>
          <a:xfrm>
            <a:off x="253237" y="1825625"/>
            <a:ext cx="4261613" cy="4351338"/>
          </a:xfrm>
        </p:spPr>
        <p:txBody>
          <a:bodyPr>
            <a:normAutofit fontScale="70000" lnSpcReduction="20000"/>
          </a:bodyPr>
          <a:lstStyle/>
          <a:p>
            <a:pPr marL="0" indent="0">
              <a:buNone/>
              <a:defRPr sz="1100" i="1"/>
            </a:pPr>
            <a:r>
              <a:rPr lang="en-GB" sz="2400" b="1" u="sng" dirty="0">
                <a:solidFill>
                  <a:schemeClr val="tx1"/>
                </a:solidFill>
                <a:latin typeface="Calibri" panose="020F0502020204030204" pitchFamily="34" charset="0"/>
                <a:cs typeface="Calibri" panose="020F0502020204030204" pitchFamily="34" charset="0"/>
              </a:rPr>
              <a:t>Lead member of staff</a:t>
            </a:r>
          </a:p>
          <a:p>
            <a:pPr marL="0" indent="0">
              <a:buNone/>
            </a:pPr>
            <a:r>
              <a:rPr lang="en-GB" sz="2400" dirty="0">
                <a:solidFill>
                  <a:schemeClr val="tx1"/>
                </a:solidFill>
                <a:latin typeface="Calibri" panose="020F0502020204030204" pitchFamily="34" charset="0"/>
                <a:cs typeface="Calibri" panose="020F0502020204030204" pitchFamily="34" charset="0"/>
              </a:rPr>
              <a:t>Mrs Burgess</a:t>
            </a:r>
          </a:p>
          <a:p>
            <a:pPr marL="0" indent="0">
              <a:buNone/>
            </a:pPr>
            <a:endParaRPr lang="en-GB" sz="2400" dirty="0">
              <a:solidFill>
                <a:schemeClr val="tx1"/>
              </a:solidFill>
              <a:latin typeface="Calibri" panose="020F0502020204030204" pitchFamily="34" charset="0"/>
              <a:cs typeface="Calibri" panose="020F0502020204030204" pitchFamily="34" charset="0"/>
            </a:endParaRPr>
          </a:p>
          <a:p>
            <a:pPr marL="0" indent="0">
              <a:buNone/>
            </a:pPr>
            <a:r>
              <a:rPr lang="en-GB" sz="2400" b="1" u="sng" dirty="0">
                <a:solidFill>
                  <a:schemeClr val="tx1"/>
                </a:solidFill>
                <a:latin typeface="Calibri" panose="020F0502020204030204" pitchFamily="34" charset="0"/>
                <a:cs typeface="Calibri" panose="020F0502020204030204" pitchFamily="34" charset="0"/>
              </a:rPr>
              <a:t>Main duties</a:t>
            </a:r>
          </a:p>
          <a:p>
            <a:r>
              <a:rPr lang="en-GB" sz="2400" dirty="0">
                <a:solidFill>
                  <a:schemeClr val="tx1"/>
                </a:solidFill>
                <a:latin typeface="Calibri" panose="020F0502020204030204" pitchFamily="34" charset="0"/>
                <a:ea typeface="Calibri" panose="020F0502020204030204" pitchFamily="34" charset="0"/>
                <a:cs typeface="Calibri" panose="020F0502020204030204" pitchFamily="34" charset="0"/>
              </a:rPr>
              <a:t>Coordinate with Mrs Burgess on Rights Respecting School matters</a:t>
            </a:r>
          </a:p>
          <a:p>
            <a:r>
              <a:rPr lang="en-GB" sz="2400" dirty="0">
                <a:solidFill>
                  <a:schemeClr val="tx1"/>
                </a:solidFill>
                <a:latin typeface="Calibri" panose="020F0502020204030204" pitchFamily="34" charset="0"/>
                <a:ea typeface="Calibri" panose="020F0502020204030204" pitchFamily="34" charset="0"/>
                <a:cs typeface="Calibri" panose="020F0502020204030204" pitchFamily="34" charset="0"/>
              </a:rPr>
              <a:t>To attend RRSA meetings twice a half term with Mrs Burgess</a:t>
            </a:r>
          </a:p>
          <a:p>
            <a:r>
              <a:rPr lang="en-GB" sz="2400" dirty="0">
                <a:solidFill>
                  <a:schemeClr val="tx1"/>
                </a:solidFill>
                <a:latin typeface="Calibri" panose="020F0502020204030204" pitchFamily="34" charset="0"/>
                <a:ea typeface="Calibri" panose="020F0502020204030204" pitchFamily="34" charset="0"/>
                <a:cs typeface="Calibri" panose="020F0502020204030204" pitchFamily="34" charset="0"/>
              </a:rPr>
              <a:t>To be proactive at finding/reviewing ways in which the Rights of the Child are promoted at CVC</a:t>
            </a:r>
          </a:p>
          <a:p>
            <a:r>
              <a:rPr lang="en-GB" sz="2400" dirty="0">
                <a:solidFill>
                  <a:schemeClr val="tx1"/>
                </a:solidFill>
                <a:latin typeface="Calibri" panose="020F0502020204030204" pitchFamily="34" charset="0"/>
                <a:ea typeface="Calibri" panose="020F0502020204030204" pitchFamily="34" charset="0"/>
                <a:cs typeface="Calibri" panose="020F0502020204030204" pitchFamily="34" charset="0"/>
              </a:rPr>
              <a:t>To promote events run in school on RRSA</a:t>
            </a:r>
          </a:p>
          <a:p>
            <a:r>
              <a:rPr lang="en-GB" sz="2400" dirty="0">
                <a:solidFill>
                  <a:schemeClr val="tx1"/>
                </a:solidFill>
                <a:latin typeface="Calibri" panose="020F0502020204030204" pitchFamily="34" charset="0"/>
                <a:ea typeface="Calibri" panose="020F0502020204030204" pitchFamily="34" charset="0"/>
                <a:cs typeface="Calibri" panose="020F0502020204030204" pitchFamily="34" charset="0"/>
              </a:rPr>
              <a:t>To prepare and lead assemblies as guided by Mrs Burgess</a:t>
            </a:r>
          </a:p>
          <a:p>
            <a:r>
              <a:rPr lang="en-GB" sz="2400" dirty="0">
                <a:solidFill>
                  <a:schemeClr val="tx1"/>
                </a:solidFill>
                <a:latin typeface="Calibri" panose="020F0502020204030204" pitchFamily="34" charset="0"/>
                <a:ea typeface="Calibri" panose="020F0502020204030204" pitchFamily="34" charset="0"/>
                <a:cs typeface="Calibri" panose="020F0502020204030204" pitchFamily="34" charset="0"/>
              </a:rPr>
              <a:t>To support Mrs Burgess with the application of the Gold Award and the sustainment of the Gold Award</a:t>
            </a:r>
          </a:p>
          <a:p>
            <a:pPr marL="0" indent="0">
              <a:buNone/>
            </a:pPr>
            <a:endParaRPr lang="en-GB" dirty="0"/>
          </a:p>
        </p:txBody>
      </p:sp>
      <p:sp>
        <p:nvSpPr>
          <p:cNvPr id="23" name="Title 1">
            <a:extLst>
              <a:ext uri="{FF2B5EF4-FFF2-40B4-BE49-F238E27FC236}">
                <a16:creationId xmlns:a16="http://schemas.microsoft.com/office/drawing/2014/main" id="{F89FFDC2-BF3B-4CA1-B5C5-417597244829}"/>
              </a:ext>
            </a:extLst>
          </p:cNvPr>
          <p:cNvSpPr>
            <a:spLocks noGrp="1"/>
          </p:cNvSpPr>
          <p:nvPr>
            <p:ph type="title"/>
          </p:nvPr>
        </p:nvSpPr>
        <p:spPr>
          <a:xfrm>
            <a:off x="298587" y="519911"/>
            <a:ext cx="4244240" cy="1225269"/>
          </a:xfrm>
        </p:spPr>
        <p:txBody>
          <a:bodyPr>
            <a:normAutofit/>
          </a:bodyPr>
          <a:lstStyle/>
          <a:p>
            <a:r>
              <a:rPr lang="en-GB" dirty="0"/>
              <a:t>Rights Respecting Schools Prefect</a:t>
            </a:r>
          </a:p>
        </p:txBody>
      </p:sp>
      <p:sp>
        <p:nvSpPr>
          <p:cNvPr id="24" name="Content Placeholder 2">
            <a:extLst>
              <a:ext uri="{FF2B5EF4-FFF2-40B4-BE49-F238E27FC236}">
                <a16:creationId xmlns:a16="http://schemas.microsoft.com/office/drawing/2014/main" id="{0CE9C3AF-AB87-458A-B132-87A38D8F5B9E}"/>
              </a:ext>
            </a:extLst>
          </p:cNvPr>
          <p:cNvSpPr txBox="1">
            <a:spLocks/>
          </p:cNvSpPr>
          <p:nvPr/>
        </p:nvSpPr>
        <p:spPr>
          <a:xfrm>
            <a:off x="372716" y="865372"/>
            <a:ext cx="4060571" cy="5833268"/>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bg2">
                    <a:lumMod val="2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bg2">
                    <a:lumMod val="2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bg2">
                    <a:lumMod val="2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bg2">
                    <a:lumMod val="2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bg2">
                    <a:lumMod val="2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defRPr sz="1100" i="1"/>
            </a:pPr>
            <a:endParaRPr lang="en-GB" sz="1000">
              <a:latin typeface="Arial" panose="020B0604020202020204" pitchFamily="34" charset="0"/>
              <a:cs typeface="Arial" panose="020B0604020202020204" pitchFamily="34" charset="0"/>
            </a:endParaRPr>
          </a:p>
        </p:txBody>
      </p:sp>
      <p:sp>
        <p:nvSpPr>
          <p:cNvPr id="10" name="Title 1">
            <a:extLst>
              <a:ext uri="{FF2B5EF4-FFF2-40B4-BE49-F238E27FC236}">
                <a16:creationId xmlns:a16="http://schemas.microsoft.com/office/drawing/2014/main" id="{5122F009-7792-274D-A50D-F7B2DC233DA4}"/>
              </a:ext>
            </a:extLst>
          </p:cNvPr>
          <p:cNvSpPr txBox="1">
            <a:spLocks/>
          </p:cNvSpPr>
          <p:nvPr/>
        </p:nvSpPr>
        <p:spPr>
          <a:xfrm>
            <a:off x="4603141" y="522463"/>
            <a:ext cx="5423420" cy="1225269"/>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b="1" kern="1200">
                <a:solidFill>
                  <a:schemeClr val="bg2">
                    <a:lumMod val="50000"/>
                  </a:schemeClr>
                </a:solidFill>
                <a:latin typeface="+mj-lt"/>
                <a:ea typeface="+mj-ea"/>
                <a:cs typeface="+mj-cs"/>
              </a:defRPr>
            </a:lvl1pPr>
          </a:lstStyle>
          <a:p>
            <a:r>
              <a:rPr lang="en-GB" dirty="0"/>
              <a:t>Wellbeing prefect</a:t>
            </a:r>
          </a:p>
        </p:txBody>
      </p:sp>
      <p:sp>
        <p:nvSpPr>
          <p:cNvPr id="11" name="Content Placeholder 20">
            <a:extLst>
              <a:ext uri="{FF2B5EF4-FFF2-40B4-BE49-F238E27FC236}">
                <a16:creationId xmlns:a16="http://schemas.microsoft.com/office/drawing/2014/main" id="{FDCD93C0-3558-2E46-B542-92D3A19681A6}"/>
              </a:ext>
            </a:extLst>
          </p:cNvPr>
          <p:cNvSpPr txBox="1">
            <a:spLocks/>
          </p:cNvSpPr>
          <p:nvPr/>
        </p:nvSpPr>
        <p:spPr>
          <a:xfrm>
            <a:off x="5004563" y="1777583"/>
            <a:ext cx="3886200" cy="4351338"/>
          </a:xfrm>
          <a:prstGeom prst="rect">
            <a:avLst/>
          </a:prstGeom>
        </p:spPr>
        <p:txBody>
          <a:bodyPr vert="horz" lIns="91440" tIns="45720" rIns="91440" bIns="45720" rtlCol="0">
            <a:normAutofit fontScale="55000" lnSpcReduction="2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bg2">
                    <a:lumMod val="2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bg2">
                    <a:lumMod val="2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bg2">
                    <a:lumMod val="2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bg2">
                    <a:lumMod val="2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bg2">
                    <a:lumMod val="2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defRPr sz="1100" i="1"/>
            </a:pPr>
            <a:r>
              <a:rPr lang="en-GB" sz="2700" b="1" i="1" u="sng" dirty="0">
                <a:solidFill>
                  <a:schemeClr val="tx1"/>
                </a:solidFill>
                <a:latin typeface="Calibri" panose="020F0502020204030204" pitchFamily="34" charset="0"/>
                <a:cs typeface="Calibri" panose="020F0502020204030204" pitchFamily="34" charset="0"/>
              </a:rPr>
              <a:t>Lead member of staff</a:t>
            </a:r>
          </a:p>
          <a:p>
            <a:pPr marL="0" indent="0">
              <a:buFont typeface="Arial" panose="020B0604020202020204" pitchFamily="34" charset="0"/>
              <a:buNone/>
            </a:pPr>
            <a:r>
              <a:rPr lang="en-GB" sz="2700" dirty="0">
                <a:solidFill>
                  <a:schemeClr val="tx1"/>
                </a:solidFill>
                <a:latin typeface="Calibri" panose="020F0502020204030204" pitchFamily="34" charset="0"/>
                <a:cs typeface="Calibri" panose="020F0502020204030204" pitchFamily="34" charset="0"/>
              </a:rPr>
              <a:t>Mr Beamish</a:t>
            </a:r>
          </a:p>
          <a:p>
            <a:pPr marL="0" indent="0">
              <a:buFont typeface="Arial" panose="020B0604020202020204" pitchFamily="34" charset="0"/>
              <a:buNone/>
            </a:pPr>
            <a:endParaRPr lang="en-GB" sz="2700" dirty="0">
              <a:solidFill>
                <a:schemeClr val="tx1"/>
              </a:solidFill>
              <a:latin typeface="Calibri" panose="020F0502020204030204" pitchFamily="34" charset="0"/>
              <a:cs typeface="Calibri" panose="020F0502020204030204" pitchFamily="34" charset="0"/>
            </a:endParaRPr>
          </a:p>
          <a:p>
            <a:pPr marL="0" indent="0">
              <a:buFont typeface="Arial" panose="020B0604020202020204" pitchFamily="34" charset="0"/>
              <a:buNone/>
            </a:pPr>
            <a:r>
              <a:rPr lang="en-GB" sz="2700" b="1" u="sng" dirty="0">
                <a:solidFill>
                  <a:schemeClr val="tx1"/>
                </a:solidFill>
                <a:latin typeface="Calibri" panose="020F0502020204030204" pitchFamily="34" charset="0"/>
                <a:cs typeface="Calibri" panose="020F0502020204030204" pitchFamily="34" charset="0"/>
              </a:rPr>
              <a:t>Main duties</a:t>
            </a:r>
          </a:p>
          <a:p>
            <a:r>
              <a:rPr lang="en-GB" sz="2700" dirty="0">
                <a:solidFill>
                  <a:schemeClr val="tx1"/>
                </a:solidFill>
                <a:latin typeface="Calibri" panose="020F0502020204030204" pitchFamily="34" charset="0"/>
                <a:ea typeface="Calibri" panose="020F0502020204030204" pitchFamily="34" charset="0"/>
                <a:cs typeface="Calibri" panose="020F0502020204030204" pitchFamily="34" charset="0"/>
              </a:rPr>
              <a:t>To Coordinate with Mr Beamish on student mental health and wellbeing issues</a:t>
            </a:r>
          </a:p>
          <a:p>
            <a:r>
              <a:rPr lang="en-GB" sz="2700" dirty="0">
                <a:solidFill>
                  <a:schemeClr val="tx1"/>
                </a:solidFill>
                <a:latin typeface="Calibri" panose="020F0502020204030204" pitchFamily="34" charset="0"/>
                <a:ea typeface="Calibri" panose="020F0502020204030204" pitchFamily="34" charset="0"/>
                <a:cs typeface="Calibri" panose="020F0502020204030204" pitchFamily="34" charset="0"/>
              </a:rPr>
              <a:t>To attend Wellbeing meetings once per half-term with Mr Beamish</a:t>
            </a:r>
          </a:p>
          <a:p>
            <a:r>
              <a:rPr lang="en-GB" sz="2700" dirty="0">
                <a:solidFill>
                  <a:schemeClr val="tx1"/>
                </a:solidFill>
                <a:latin typeface="Calibri" panose="020F0502020204030204" pitchFamily="34" charset="0"/>
                <a:ea typeface="Calibri" panose="020F0502020204030204" pitchFamily="34" charset="0"/>
                <a:cs typeface="Calibri" panose="020F0502020204030204" pitchFamily="34" charset="0"/>
              </a:rPr>
              <a:t>To prepare and present assemblies on positive wellbeing</a:t>
            </a:r>
          </a:p>
          <a:p>
            <a:r>
              <a:rPr lang="en-GB" sz="2700" dirty="0">
                <a:solidFill>
                  <a:schemeClr val="tx1"/>
                </a:solidFill>
                <a:latin typeface="Calibri" panose="020F0502020204030204" pitchFamily="34" charset="0"/>
                <a:ea typeface="Calibri" panose="020F0502020204030204" pitchFamily="34" charset="0"/>
                <a:cs typeface="Calibri" panose="020F0502020204030204" pitchFamily="34" charset="0"/>
              </a:rPr>
              <a:t>To promote events run in school about mental health and wellbeing </a:t>
            </a:r>
          </a:p>
          <a:p>
            <a:r>
              <a:rPr lang="en-GB" sz="2700" dirty="0">
                <a:solidFill>
                  <a:schemeClr val="tx1"/>
                </a:solidFill>
                <a:latin typeface="Calibri" panose="020F0502020204030204" pitchFamily="34" charset="0"/>
                <a:ea typeface="Calibri" panose="020F0502020204030204" pitchFamily="34" charset="0"/>
                <a:cs typeface="Calibri" panose="020F0502020204030204" pitchFamily="34" charset="0"/>
              </a:rPr>
              <a:t>Support investigating student wellbeing matters via the whole school wellbeing surveys </a:t>
            </a:r>
          </a:p>
          <a:p>
            <a:r>
              <a:rPr lang="en-GB" sz="2700" dirty="0">
                <a:solidFill>
                  <a:schemeClr val="tx1"/>
                </a:solidFill>
                <a:latin typeface="Calibri" panose="020F0502020204030204" pitchFamily="34" charset="0"/>
                <a:ea typeface="Calibri" panose="020F0502020204030204" pitchFamily="34" charset="0"/>
                <a:cs typeface="Calibri" panose="020F0502020204030204" pitchFamily="34" charset="0"/>
              </a:rPr>
              <a:t>To advise on developing strategies and policies to support with positive mental health and wellbeing in the school. </a:t>
            </a:r>
          </a:p>
          <a:p>
            <a:pPr marL="0" indent="0">
              <a:buFont typeface="Arial" panose="020B0604020202020204" pitchFamily="34" charset="0"/>
              <a:buNone/>
            </a:pPr>
            <a:endParaRPr lang="en-GB" dirty="0"/>
          </a:p>
        </p:txBody>
      </p:sp>
    </p:spTree>
    <p:extLst>
      <p:ext uri="{BB962C8B-B14F-4D97-AF65-F5344CB8AC3E}">
        <p14:creationId xmlns:p14="http://schemas.microsoft.com/office/powerpoint/2010/main" val="1806903006"/>
      </p:ext>
    </p:extLst>
  </p:cSld>
  <p:clrMapOvr>
    <a:masterClrMapping/>
  </p:clrMapOvr>
</p:sld>
</file>

<file path=ppt/theme/theme1.xml><?xml version="1.0" encoding="utf-8"?>
<a:theme xmlns:a="http://schemas.openxmlformats.org/drawingml/2006/main" name="Office Theme">
  <a:themeElements>
    <a:clrScheme name="Custom 3">
      <a:dk1>
        <a:sysClr val="windowText" lastClr="000000"/>
      </a:dk1>
      <a:lt1>
        <a:sysClr val="window" lastClr="FFFFFF"/>
      </a:lt1>
      <a:dk2>
        <a:srgbClr val="44546A"/>
      </a:dk2>
      <a:lt2>
        <a:srgbClr val="E7E6E6"/>
      </a:lt2>
      <a:accent1>
        <a:srgbClr val="5B9BD5"/>
      </a:accent1>
      <a:accent2>
        <a:srgbClr val="F12DAB"/>
      </a:accent2>
      <a:accent3>
        <a:srgbClr val="85E862"/>
      </a:accent3>
      <a:accent4>
        <a:srgbClr val="75707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AT TEMPLATES - Comberton (002)  -  Read-Only" id="{1BD9B2FF-68F5-44DC-92B7-A04C7C1ABDD3}" vid="{30CAF48D-3413-4E32-A533-39FF5F285F3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E8D45977A11A6499D9B322EA33CAC8E" ma:contentTypeVersion="6" ma:contentTypeDescription="Create a new document." ma:contentTypeScope="" ma:versionID="f94c3d16d4eeadebeeee388c294600ff">
  <xsd:schema xmlns:xsd="http://www.w3.org/2001/XMLSchema" xmlns:xs="http://www.w3.org/2001/XMLSchema" xmlns:p="http://schemas.microsoft.com/office/2006/metadata/properties" xmlns:ns2="15fc166b-7943-491d-b6ba-1572c52bcaf0" xmlns:ns3="e69164c2-f2ea-4408-8dd0-82e801929873" targetNamespace="http://schemas.microsoft.com/office/2006/metadata/properties" ma:root="true" ma:fieldsID="0af870ce77c2ace16073e081fb790343" ns2:_="" ns3:_="">
    <xsd:import namespace="15fc166b-7943-491d-b6ba-1572c52bcaf0"/>
    <xsd:import namespace="e69164c2-f2ea-4408-8dd0-82e80192987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5fc166b-7943-491d-b6ba-1572c52bcaf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69164c2-f2ea-4408-8dd0-82e80192987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0A0AF91-1C80-4FE3-A4C7-3C14A55588EE}">
  <ds:schemaRefs>
    <ds:schemaRef ds:uri="http://schemas.microsoft.com/sharepoint/v3/contenttype/forms"/>
  </ds:schemaRefs>
</ds:datastoreItem>
</file>

<file path=customXml/itemProps2.xml><?xml version="1.0" encoding="utf-8"?>
<ds:datastoreItem xmlns:ds="http://schemas.openxmlformats.org/officeDocument/2006/customXml" ds:itemID="{498DD07B-3ECF-4DEA-9F68-1B7927DE7FDE}">
  <ds:schemaRefs>
    <ds:schemaRef ds:uri="15fc166b-7943-491d-b6ba-1572c52bcaf0"/>
    <ds:schemaRef ds:uri="e69164c2-f2ea-4408-8dd0-82e80192987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153374CD-5557-473A-9D91-FA53BAAAD3F2}">
  <ds:schemaRefs>
    <ds:schemaRef ds:uri="821d8d1e-2d28-40eb-bb36-67723256abb1"/>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CAT TEMPLATES - Comberton (002)</Template>
  <TotalTime>1</TotalTime>
  <Words>1138</Words>
  <Application>Microsoft Office PowerPoint</Application>
  <PresentationFormat>On-screen Show (4:3)</PresentationFormat>
  <Paragraphs>129</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Cambria</vt:lpstr>
      <vt:lpstr>Century Gothic</vt:lpstr>
      <vt:lpstr>Office Theme</vt:lpstr>
      <vt:lpstr>Prefect Roles</vt:lpstr>
      <vt:lpstr>Prefects</vt:lpstr>
      <vt:lpstr>Roles available </vt:lpstr>
      <vt:lpstr>Tour Prefect</vt:lpstr>
      <vt:lpstr>Events prefect  (encompassing open/option evenings, celebration day, winter and may ball)</vt:lpstr>
      <vt:lpstr>PowerPoint Presentation</vt:lpstr>
      <vt:lpstr>Equality and Diversity Prefects</vt:lpstr>
      <vt:lpstr>Rights Respecting Schools Prefect</vt:lpstr>
    </vt:vector>
  </TitlesOfParts>
  <Company>The Voyager Academy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Leadership</dc:title>
  <dc:creator>Miriam Segal</dc:creator>
  <cp:lastModifiedBy>Miriam Segal</cp:lastModifiedBy>
  <cp:revision>11</cp:revision>
  <cp:lastPrinted>2020-01-22T12:49:53Z</cp:lastPrinted>
  <dcterms:created xsi:type="dcterms:W3CDTF">2019-04-01T19:16:18Z</dcterms:created>
  <dcterms:modified xsi:type="dcterms:W3CDTF">2022-12-12T11:17:52Z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0x0101008E8D45977A11A6499D9B322EA33CAC8E</vt:lpwstr>
  </property>
</Properties>
</file>